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59" r:id="rId2"/>
    <p:sldId id="256" r:id="rId3"/>
    <p:sldId id="258" r:id="rId4"/>
    <p:sldId id="260" r:id="rId5"/>
    <p:sldId id="261" r:id="rId6"/>
    <p:sldId id="262" r:id="rId7"/>
    <p:sldId id="268" r:id="rId8"/>
    <p:sldId id="263" r:id="rId9"/>
    <p:sldId id="264" r:id="rId10"/>
    <p:sldId id="269" r:id="rId11"/>
    <p:sldId id="265" r:id="rId12"/>
    <p:sldId id="278" r:id="rId13"/>
    <p:sldId id="277" r:id="rId14"/>
    <p:sldId id="276" r:id="rId15"/>
    <p:sldId id="275" r:id="rId16"/>
    <p:sldId id="274" r:id="rId17"/>
    <p:sldId id="273" r:id="rId18"/>
    <p:sldId id="272" r:id="rId19"/>
    <p:sldId id="271" r:id="rId20"/>
    <p:sldId id="270" r:id="rId21"/>
    <p:sldId id="27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78DD-68A6-4EB5-AD57-881D42F5BFD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81F1-B3F5-4E70-B927-A10DD422F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44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78DD-68A6-4EB5-AD57-881D42F5BFD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81F1-B3F5-4E70-B927-A10DD422F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139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78DD-68A6-4EB5-AD57-881D42F5BFD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81F1-B3F5-4E70-B927-A10DD422F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6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78DD-68A6-4EB5-AD57-881D42F5BFD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81F1-B3F5-4E70-B927-A10DD422F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113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78DD-68A6-4EB5-AD57-881D42F5BFD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81F1-B3F5-4E70-B927-A10DD422F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70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78DD-68A6-4EB5-AD57-881D42F5BFD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81F1-B3F5-4E70-B927-A10DD422F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008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78DD-68A6-4EB5-AD57-881D42F5BFD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81F1-B3F5-4E70-B927-A10DD422F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07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78DD-68A6-4EB5-AD57-881D42F5BFD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81F1-B3F5-4E70-B927-A10DD422F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7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78DD-68A6-4EB5-AD57-881D42F5BFD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81F1-B3F5-4E70-B927-A10DD422F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93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78DD-68A6-4EB5-AD57-881D42F5BFD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81F1-B3F5-4E70-B927-A10DD422F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02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78DD-68A6-4EB5-AD57-881D42F5BFD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81F1-B3F5-4E70-B927-A10DD422F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477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878DD-68A6-4EB5-AD57-881D42F5BFD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181F1-B3F5-4E70-B927-A10DD422F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33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Untitled-1 copy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80963"/>
            <a:ext cx="4778828" cy="647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917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53064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Zar" panose="000004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94663" y="338028"/>
            <a:ext cx="72148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anose="00000400000000000000" pitchFamily="2" charset="-78"/>
              </a:rPr>
              <a:t>لیست محصولات و خدمات شرکت /هسته فناور (در صورت وجود)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608635" y="2198648"/>
            <a:ext cx="190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cs typeface="B Zar" panose="00000400000000000000" pitchFamily="2" charset="-78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173560"/>
              </p:ext>
            </p:extLst>
          </p:nvPr>
        </p:nvGraphicFramePr>
        <p:xfrm>
          <a:off x="1706137" y="1438506"/>
          <a:ext cx="10093976" cy="5140714"/>
        </p:xfrm>
        <a:graphic>
          <a:graphicData uri="http://schemas.openxmlformats.org/drawingml/2006/table">
            <a:tbl>
              <a:tblPr rtl="1"/>
              <a:tblGrid>
                <a:gridCol w="21349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76850">
                  <a:extLst>
                    <a:ext uri="{9D8B030D-6E8A-4147-A177-3AD203B41FA5}">
                      <a16:colId xmlns:a16="http://schemas.microsoft.com/office/drawing/2014/main" xmlns="" val="3568547327"/>
                    </a:ext>
                  </a:extLst>
                </a:gridCol>
                <a:gridCol w="1736624">
                  <a:extLst>
                    <a:ext uri="{9D8B030D-6E8A-4147-A177-3AD203B41FA5}">
                      <a16:colId xmlns:a16="http://schemas.microsoft.com/office/drawing/2014/main" xmlns="" val="2008959766"/>
                    </a:ext>
                  </a:extLst>
                </a:gridCol>
                <a:gridCol w="240374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40128">
                  <a:extLst>
                    <a:ext uri="{9D8B030D-6E8A-4147-A177-3AD203B41FA5}">
                      <a16:colId xmlns:a16="http://schemas.microsoft.com/office/drawing/2014/main" xmlns="" val="3542363479"/>
                    </a:ext>
                  </a:extLst>
                </a:gridCol>
                <a:gridCol w="901640">
                  <a:extLst>
                    <a:ext uri="{9D8B030D-6E8A-4147-A177-3AD203B41FA5}">
                      <a16:colId xmlns:a16="http://schemas.microsoft.com/office/drawing/2014/main" xmlns="" val="1587806100"/>
                    </a:ext>
                  </a:extLst>
                </a:gridCol>
              </a:tblGrid>
              <a:tr h="20694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عنوان محصولات یا خدمات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سطح آمادگی محصول(</a:t>
                      </a: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TRL</a:t>
                      </a:r>
                      <a:r>
                        <a:rPr kumimoji="0" lang="fa-I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)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(مطابق جدول راهنمای اسلاید بعدی)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وضعیت محصول یا خدمت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(مطابق جدول راهنمای اسلاید بعدی)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دانش بنیانی/استاندارد اخذ شده داخلی یا بین المللی/ سایرمجوزهای قانونی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(مطابق جدول راهنمای اسلاید بعدی)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شماره تأییدیه دانش بنیانی/ سایرمجوزها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تاریخ اعتبار مجوز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7931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6476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3576"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3576"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14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53064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>
              <a:cs typeface="B Zar" panose="000004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11323" y="289264"/>
            <a:ext cx="6061525" cy="6001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anose="00000400000000000000" pitchFamily="2" charset="-78"/>
              </a:rPr>
              <a:t>تعاریف مربوط به </a:t>
            </a:r>
            <a:r>
              <a:rPr lang="en-US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anose="00000400000000000000" pitchFamily="2" charset="-78"/>
              </a:rPr>
              <a:t>TRL</a:t>
            </a:r>
            <a:endParaRPr lang="fa-IR" sz="24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anose="000004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00320" y="1980935"/>
            <a:ext cx="23466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dirty="0">
              <a:cs typeface="B Zar" panose="000004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8797" y="970442"/>
            <a:ext cx="9979546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1200" dirty="0">
                <a:solidFill>
                  <a:srgbClr val="FF0000"/>
                </a:solidFill>
                <a:cs typeface="B Zar" panose="00000400000000000000" pitchFamily="2" charset="-78"/>
              </a:rPr>
              <a:t>سطح آمادگی محصول: در جدول بالا یکی از گزینه های زیر وارد شود.</a:t>
            </a:r>
          </a:p>
          <a:p>
            <a:pPr algn="r">
              <a:lnSpc>
                <a:spcPct val="150000"/>
              </a:lnSpc>
            </a:pPr>
            <a:r>
              <a:rPr lang="en-US" sz="1200" dirty="0">
                <a:cs typeface="B Zar" panose="00000400000000000000" pitchFamily="2" charset="-78"/>
              </a:rPr>
              <a:t> </a:t>
            </a:r>
            <a:r>
              <a:rPr lang="fa-IR" sz="1200" dirty="0">
                <a:cs typeface="B Zar" panose="00000400000000000000" pitchFamily="2" charset="-78"/>
              </a:rPr>
              <a:t>مشاهده و درک اصول علمی پایه و گزارش آنها</a:t>
            </a:r>
            <a:r>
              <a:rPr lang="en-US" sz="1200" dirty="0">
                <a:cs typeface="B Zar" panose="00000400000000000000" pitchFamily="2" charset="-78"/>
              </a:rPr>
              <a:t>:TRL1</a:t>
            </a:r>
          </a:p>
          <a:p>
            <a:pPr algn="r">
              <a:lnSpc>
                <a:spcPct val="150000"/>
              </a:lnSpc>
            </a:pPr>
            <a:r>
              <a:rPr lang="fa-IR" sz="1200" dirty="0">
                <a:cs typeface="B Zar" panose="00000400000000000000" pitchFamily="2" charset="-78"/>
              </a:rPr>
              <a:t>:مدل سازی ایده اصلی فناوری و کاربرد آن</a:t>
            </a:r>
            <a:r>
              <a:rPr lang="en-US" sz="1200" dirty="0">
                <a:cs typeface="B Zar" panose="00000400000000000000" pitchFamily="2" charset="-78"/>
              </a:rPr>
              <a:t>TRL2</a:t>
            </a:r>
          </a:p>
          <a:p>
            <a:pPr algn="r">
              <a:lnSpc>
                <a:spcPct val="150000"/>
              </a:lnSpc>
            </a:pPr>
            <a:r>
              <a:rPr lang="fa-IR" sz="1200" dirty="0">
                <a:cs typeface="B Zar" panose="00000400000000000000" pitchFamily="2" charset="-78"/>
              </a:rPr>
              <a:t> اثبات عملکرد در سطح مدل ریاضی و آزمایش های اولیه</a:t>
            </a:r>
            <a:r>
              <a:rPr lang="en-US" sz="1200" dirty="0">
                <a:cs typeface="B Zar" panose="00000400000000000000" pitchFamily="2" charset="-78"/>
              </a:rPr>
              <a:t>:TRL3</a:t>
            </a:r>
          </a:p>
          <a:p>
            <a:pPr algn="r">
              <a:lnSpc>
                <a:spcPct val="150000"/>
              </a:lnSpc>
            </a:pPr>
            <a:r>
              <a:rPr lang="fa-IR" sz="1200" dirty="0">
                <a:cs typeface="B Zar" panose="00000400000000000000" pitchFamily="2" charset="-78"/>
              </a:rPr>
              <a:t>: دستیابی به نمونه آزمایشگاهی کارآمد در محیط آزمایشگاهی</a:t>
            </a:r>
            <a:r>
              <a:rPr lang="en-US" sz="1200" dirty="0">
                <a:cs typeface="B Zar" panose="00000400000000000000" pitchFamily="2" charset="-78"/>
              </a:rPr>
              <a:t>TRL4</a:t>
            </a:r>
          </a:p>
          <a:p>
            <a:pPr algn="r">
              <a:lnSpc>
                <a:spcPct val="150000"/>
              </a:lnSpc>
            </a:pPr>
            <a:r>
              <a:rPr lang="fa-IR" sz="1200" dirty="0">
                <a:cs typeface="B Zar" panose="00000400000000000000" pitchFamily="2" charset="-78"/>
              </a:rPr>
              <a:t>: دستیابی به نمونه آزمایشگاهی کارآمد در محیطی که به محیط عملکرد واقعی شباهت دارد.</a:t>
            </a:r>
            <a:r>
              <a:rPr lang="en-US" sz="1200" dirty="0">
                <a:cs typeface="B Zar" panose="00000400000000000000" pitchFamily="2" charset="-78"/>
              </a:rPr>
              <a:t>TRL5</a:t>
            </a:r>
          </a:p>
          <a:p>
            <a:pPr algn="r">
              <a:lnSpc>
                <a:spcPct val="150000"/>
              </a:lnSpc>
            </a:pPr>
            <a:r>
              <a:rPr lang="fa-IR" sz="1200" dirty="0">
                <a:cs typeface="B Zar" panose="00000400000000000000" pitchFamily="2" charset="-78"/>
              </a:rPr>
              <a:t>: دستیابی به نمونه اولیه کارآمد در محیطی که به محیط عملکرد واقعی شباهت دارد.</a:t>
            </a:r>
            <a:r>
              <a:rPr lang="en-US" sz="1200" dirty="0">
                <a:cs typeface="B Zar" panose="00000400000000000000" pitchFamily="2" charset="-78"/>
              </a:rPr>
              <a:t>TRL6</a:t>
            </a:r>
          </a:p>
          <a:p>
            <a:pPr algn="r">
              <a:lnSpc>
                <a:spcPct val="150000"/>
              </a:lnSpc>
            </a:pPr>
            <a:r>
              <a:rPr lang="fa-IR" sz="1200" dirty="0">
                <a:cs typeface="B Zar" panose="00000400000000000000" pitchFamily="2" charset="-78"/>
              </a:rPr>
              <a:t>: اثبات عملکرد نمونه اولیه در محیط واقعی</a:t>
            </a:r>
            <a:r>
              <a:rPr lang="en-US" sz="1200" dirty="0">
                <a:cs typeface="B Zar" panose="00000400000000000000" pitchFamily="2" charset="-78"/>
              </a:rPr>
              <a:t>TRL7</a:t>
            </a:r>
          </a:p>
          <a:p>
            <a:pPr algn="r">
              <a:lnSpc>
                <a:spcPct val="150000"/>
              </a:lnSpc>
            </a:pPr>
            <a:r>
              <a:rPr lang="fa-IR" sz="1200" dirty="0">
                <a:cs typeface="B Zar" panose="00000400000000000000" pitchFamily="2" charset="-78"/>
              </a:rPr>
              <a:t>: تکمیل سیستم نهایی و دستیابی به شرایط لازم برای کاربرد عملیاتی/ افزایش مقیاس تولید به سطح تولید پایلوت</a:t>
            </a:r>
            <a:r>
              <a:rPr lang="en-US" sz="1200" dirty="0">
                <a:cs typeface="B Zar" panose="00000400000000000000" pitchFamily="2" charset="-78"/>
              </a:rPr>
              <a:t>TRL8</a:t>
            </a:r>
          </a:p>
          <a:p>
            <a:pPr algn="r">
              <a:lnSpc>
                <a:spcPct val="150000"/>
              </a:lnSpc>
            </a:pPr>
            <a:r>
              <a:rPr lang="fa-IR" sz="1200" dirty="0">
                <a:cs typeface="B Zar" panose="00000400000000000000" pitchFamily="2" charset="-78"/>
              </a:rPr>
              <a:t>: راه اندازی سیستم نهایی در محیط واقعی/ راه اندازی خط تولید</a:t>
            </a:r>
            <a:r>
              <a:rPr lang="en-US" sz="1200" dirty="0">
                <a:cs typeface="B Zar" panose="00000400000000000000" pitchFamily="2" charset="-78"/>
              </a:rPr>
              <a:t>TRL9</a:t>
            </a:r>
          </a:p>
          <a:p>
            <a:pPr algn="r">
              <a:lnSpc>
                <a:spcPct val="150000"/>
              </a:lnSpc>
            </a:pPr>
            <a:r>
              <a:rPr lang="fa-IR" sz="1200" dirty="0">
                <a:cs typeface="B Zar" panose="00000400000000000000" pitchFamily="2" charset="-78"/>
              </a:rPr>
              <a:t>و مهندسی معکوس</a:t>
            </a:r>
            <a:endParaRPr lang="en-US" sz="1200" dirty="0">
              <a:cs typeface="B Zar" panose="00000400000000000000" pitchFamily="2" charset="-78"/>
            </a:endParaRPr>
          </a:p>
          <a:p>
            <a:pPr algn="r">
              <a:lnSpc>
                <a:spcPct val="150000"/>
              </a:lnSpc>
            </a:pPr>
            <a:endParaRPr lang="en-US" dirty="0">
              <a:cs typeface="B Zar" panose="000004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13171" y="4381592"/>
            <a:ext cx="39114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1200" dirty="0">
                <a:solidFill>
                  <a:srgbClr val="FF0000"/>
                </a:solidFill>
                <a:cs typeface="B Zar" panose="00000400000000000000" pitchFamily="2" charset="-78"/>
              </a:rPr>
              <a:t>وضعیت محصول/خدمت: در جدول بالا یکی از گزینه های زیر وارد شود.</a:t>
            </a:r>
          </a:p>
          <a:p>
            <a:pPr algn="r">
              <a:lnSpc>
                <a:spcPct val="150000"/>
              </a:lnSpc>
            </a:pPr>
            <a:r>
              <a:rPr lang="fa-IR" sz="1200" dirty="0">
                <a:cs typeface="B Zar" panose="00000400000000000000" pitchFamily="2" charset="-78"/>
              </a:rPr>
              <a:t>1- ایده دارای طرح تجاری</a:t>
            </a:r>
          </a:p>
          <a:p>
            <a:pPr algn="r">
              <a:lnSpc>
                <a:spcPct val="150000"/>
              </a:lnSpc>
            </a:pPr>
            <a:r>
              <a:rPr lang="fa-IR" sz="1200" dirty="0">
                <a:cs typeface="B Zar" panose="00000400000000000000" pitchFamily="2" charset="-78"/>
              </a:rPr>
              <a:t>2- نمونه آزمایشگاهی</a:t>
            </a:r>
          </a:p>
          <a:p>
            <a:pPr algn="r">
              <a:lnSpc>
                <a:spcPct val="150000"/>
              </a:lnSpc>
            </a:pPr>
            <a:r>
              <a:rPr lang="fa-IR" sz="1200" dirty="0">
                <a:cs typeface="B Zar" panose="00000400000000000000" pitchFamily="2" charset="-78"/>
              </a:rPr>
              <a:t>3- نمونه تجاری(نمونه کارگاهی)</a:t>
            </a:r>
          </a:p>
          <a:p>
            <a:pPr algn="r">
              <a:lnSpc>
                <a:spcPct val="150000"/>
              </a:lnSpc>
            </a:pPr>
            <a:r>
              <a:rPr lang="fa-IR" sz="1200" dirty="0">
                <a:cs typeface="B Zar" panose="00000400000000000000" pitchFamily="2" charset="-78"/>
              </a:rPr>
              <a:t>4- تولید نیمه صنعتی(نمونه فروخته شده در حجم کم)</a:t>
            </a:r>
          </a:p>
          <a:p>
            <a:pPr algn="r">
              <a:lnSpc>
                <a:spcPct val="150000"/>
              </a:lnSpc>
            </a:pPr>
            <a:r>
              <a:rPr lang="fa-IR" sz="1200" dirty="0">
                <a:cs typeface="B Zar" panose="00000400000000000000" pitchFamily="2" charset="-78"/>
              </a:rPr>
              <a:t>5- تولید صنعتی(فروخته شده در حجم بالا)</a:t>
            </a:r>
            <a:endParaRPr lang="en-US" sz="1200" dirty="0">
              <a:cs typeface="B Zar" panose="000004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8797" y="3558259"/>
            <a:ext cx="392451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1200" dirty="0">
                <a:solidFill>
                  <a:srgbClr val="FF0000"/>
                </a:solidFill>
                <a:cs typeface="B Zar" panose="00000400000000000000" pitchFamily="2" charset="-78"/>
              </a:rPr>
              <a:t>عنوان استاندارد: در جدول بالا یکی از گزینه های زیر وارد شود.</a:t>
            </a:r>
          </a:p>
          <a:p>
            <a:pPr algn="r">
              <a:lnSpc>
                <a:spcPct val="150000"/>
              </a:lnSpc>
            </a:pPr>
            <a:r>
              <a:rPr lang="fa-IR" sz="1200" dirty="0">
                <a:cs typeface="B Zar" panose="00000400000000000000" pitchFamily="2" charset="-78"/>
              </a:rPr>
              <a:t>1- اختراعات</a:t>
            </a:r>
            <a:endParaRPr lang="en-US" sz="1200" dirty="0">
              <a:cs typeface="B Zar" panose="00000400000000000000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fa-IR" sz="1200" dirty="0">
                <a:cs typeface="B Zar" panose="00000400000000000000" pitchFamily="2" charset="-78"/>
              </a:rPr>
              <a:t>2- مجور بهداشت</a:t>
            </a:r>
          </a:p>
          <a:p>
            <a:pPr algn="r">
              <a:lnSpc>
                <a:spcPct val="150000"/>
              </a:lnSpc>
            </a:pPr>
            <a:r>
              <a:rPr lang="fa-IR" sz="1200" dirty="0">
                <a:cs typeface="B Zar" panose="00000400000000000000" pitchFamily="2" charset="-78"/>
              </a:rPr>
              <a:t>3- مجوز صنایع</a:t>
            </a:r>
          </a:p>
          <a:p>
            <a:pPr algn="r">
              <a:lnSpc>
                <a:spcPct val="150000"/>
              </a:lnSpc>
            </a:pPr>
            <a:r>
              <a:rPr lang="fa-IR" sz="1200" dirty="0">
                <a:cs typeface="B Zar" panose="00000400000000000000" pitchFamily="2" charset="-78"/>
              </a:rPr>
              <a:t>4- مجوز مقیاس نو</a:t>
            </a:r>
          </a:p>
          <a:p>
            <a:pPr algn="r">
              <a:lnSpc>
                <a:spcPct val="150000"/>
              </a:lnSpc>
            </a:pPr>
            <a:r>
              <a:rPr lang="fa-IR" sz="1200" dirty="0">
                <a:cs typeface="B Zar" panose="00000400000000000000" pitchFamily="2" charset="-78"/>
              </a:rPr>
              <a:t>5- ارشاد</a:t>
            </a:r>
          </a:p>
          <a:p>
            <a:pPr algn="r">
              <a:lnSpc>
                <a:spcPct val="150000"/>
              </a:lnSpc>
            </a:pPr>
            <a:r>
              <a:rPr lang="fa-IR" sz="1200" dirty="0">
                <a:cs typeface="B Zar" panose="00000400000000000000" pitchFamily="2" charset="-78"/>
              </a:rPr>
              <a:t>6- انفورماتیک</a:t>
            </a:r>
          </a:p>
          <a:p>
            <a:pPr algn="r">
              <a:lnSpc>
                <a:spcPct val="150000"/>
              </a:lnSpc>
            </a:pPr>
            <a:r>
              <a:rPr lang="fa-IR" sz="1200" dirty="0">
                <a:cs typeface="B Zar" panose="00000400000000000000" pitchFamily="2" charset="-78"/>
              </a:rPr>
              <a:t>7- ساجا</a:t>
            </a:r>
          </a:p>
          <a:p>
            <a:pPr algn="r">
              <a:lnSpc>
                <a:spcPct val="150000"/>
              </a:lnSpc>
            </a:pPr>
            <a:r>
              <a:rPr lang="fa-IR" sz="1200" dirty="0">
                <a:cs typeface="B Zar" panose="00000400000000000000" pitchFamily="2" charset="-78"/>
              </a:rPr>
              <a:t>8- سمنا</a:t>
            </a:r>
          </a:p>
          <a:p>
            <a:pPr algn="r">
              <a:lnSpc>
                <a:spcPct val="150000"/>
              </a:lnSpc>
            </a:pPr>
            <a:r>
              <a:rPr lang="fa-IR" sz="1200" dirty="0">
                <a:cs typeface="B Zar" panose="00000400000000000000" pitchFamily="2" charset="-78"/>
              </a:rPr>
              <a:t>9- تأییدیه سازمان پژوهش های علمی و صنعتی ایران</a:t>
            </a:r>
          </a:p>
          <a:p>
            <a:pPr algn="r">
              <a:lnSpc>
                <a:spcPct val="150000"/>
              </a:lnSpc>
            </a:pPr>
            <a:endParaRPr lang="en-US" sz="12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4845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53064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Zar" panose="00000400000000000000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45742"/>
              </p:ext>
            </p:extLst>
          </p:nvPr>
        </p:nvGraphicFramePr>
        <p:xfrm>
          <a:off x="1884436" y="1309104"/>
          <a:ext cx="9948336" cy="5233209"/>
        </p:xfrm>
        <a:graphic>
          <a:graphicData uri="http://schemas.openxmlformats.org/drawingml/2006/table">
            <a:tbl>
              <a:tblPr rtl="1"/>
              <a:tblGrid>
                <a:gridCol w="6833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916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782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856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592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25107">
                  <a:extLst>
                    <a:ext uri="{9D8B030D-6E8A-4147-A177-3AD203B41FA5}">
                      <a16:colId xmlns:a16="http://schemas.microsoft.com/office/drawing/2014/main" xmlns="" val="3962294574"/>
                    </a:ext>
                  </a:extLst>
                </a:gridCol>
                <a:gridCol w="1025107">
                  <a:extLst>
                    <a:ext uri="{9D8B030D-6E8A-4147-A177-3AD203B41FA5}">
                      <a16:colId xmlns:a16="http://schemas.microsoft.com/office/drawing/2014/main" xmlns="" val="1590187450"/>
                    </a:ext>
                  </a:extLst>
                </a:gridCol>
              </a:tblGrid>
              <a:tr h="126361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33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ردیف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33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عنوان محصول/خدمات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33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میزان تقاضا در سطح کشور  (حجمی/ ریالی) 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33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میزان واردات به کشور</a:t>
                      </a:r>
                      <a:br>
                        <a:rPr lang="fa-IR" sz="1200" b="1" i="0" u="none" strike="noStrike" dirty="0">
                          <a:solidFill>
                            <a:srgbClr val="0033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</a:br>
                      <a:r>
                        <a:rPr lang="fa-IR" sz="1200" b="1" i="0" u="none" strike="noStrike" dirty="0">
                          <a:solidFill>
                            <a:srgbClr val="0033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 (حجمی/ ریالی) 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33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میزان تولید داخل</a:t>
                      </a:r>
                    </a:p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33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 (حجمی/ ریالی) 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33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رقبای داخلی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33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تولید کنندگان خارجی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3919"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 Koodak" panose="000007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 Koodak" panose="000007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3919"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B Koodak" panose="000007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B Koodak" panose="000007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3919"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B Koodak" panose="000007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B Koodak" panose="000007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93919"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B Koodak" panose="000007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B Koodak" panose="000007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93919"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 Koodak" panose="000007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 Koodak" panose="000007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6858000" y="317209"/>
            <a:ext cx="5038490" cy="564274"/>
          </a:xfrm>
          <a:prstGeom prst="rect">
            <a:avLst/>
          </a:prstGeom>
          <a:ln>
            <a:solidFill>
              <a:srgbClr val="008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3200" dirty="0" smtClean="0">
                <a:solidFill>
                  <a:srgbClr val="C00000"/>
                </a:solidFill>
                <a:cs typeface="B Zar" panose="00000400000000000000" pitchFamily="2" charset="-78"/>
              </a:rPr>
              <a:t>وضعیت بازار محصول/ خدمات فناورانه </a:t>
            </a:r>
            <a:endParaRPr lang="en-US" sz="3200" dirty="0">
              <a:solidFill>
                <a:srgbClr val="C00000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758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53064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Zar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89714" y="273020"/>
            <a:ext cx="711925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anose="00000400000000000000" pitchFamily="2" charset="-78"/>
              </a:rPr>
              <a:t>وضعیت فروش محصولات و خدمات فناورانه</a:t>
            </a:r>
            <a:r>
              <a:rPr lang="en-US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anose="00000400000000000000" pitchFamily="2" charset="-78"/>
              </a:rPr>
              <a:t> </a:t>
            </a:r>
            <a:r>
              <a:rPr lang="fa-IR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anose="00000400000000000000" pitchFamily="2" charset="-78"/>
              </a:rPr>
              <a:t>(در صورت وجود)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971920"/>
              </p:ext>
            </p:extLst>
          </p:nvPr>
        </p:nvGraphicFramePr>
        <p:xfrm>
          <a:off x="1937659" y="1001485"/>
          <a:ext cx="9775371" cy="5562602"/>
        </p:xfrm>
        <a:graphic>
          <a:graphicData uri="http://schemas.openxmlformats.org/drawingml/2006/table">
            <a:tbl>
              <a:tblPr rtl="1"/>
              <a:tblGrid>
                <a:gridCol w="28728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30146">
                  <a:extLst>
                    <a:ext uri="{9D8B030D-6E8A-4147-A177-3AD203B41FA5}">
                      <a16:colId xmlns:a16="http://schemas.microsoft.com/office/drawing/2014/main" xmlns="" val="3568547327"/>
                    </a:ext>
                  </a:extLst>
                </a:gridCol>
                <a:gridCol w="800240">
                  <a:extLst>
                    <a:ext uri="{9D8B030D-6E8A-4147-A177-3AD203B41FA5}">
                      <a16:colId xmlns:a16="http://schemas.microsoft.com/office/drawing/2014/main" xmlns="" val="2760177325"/>
                    </a:ext>
                  </a:extLst>
                </a:gridCol>
                <a:gridCol w="1036717">
                  <a:extLst>
                    <a:ext uri="{9D8B030D-6E8A-4147-A177-3AD203B41FA5}">
                      <a16:colId xmlns:a16="http://schemas.microsoft.com/office/drawing/2014/main" xmlns="" val="3826688555"/>
                    </a:ext>
                  </a:extLst>
                </a:gridCol>
                <a:gridCol w="893012">
                  <a:extLst>
                    <a:ext uri="{9D8B030D-6E8A-4147-A177-3AD203B41FA5}">
                      <a16:colId xmlns:a16="http://schemas.microsoft.com/office/drawing/2014/main" xmlns="" val="93990738"/>
                    </a:ext>
                  </a:extLst>
                </a:gridCol>
                <a:gridCol w="769974">
                  <a:extLst>
                    <a:ext uri="{9D8B030D-6E8A-4147-A177-3AD203B41FA5}">
                      <a16:colId xmlns:a16="http://schemas.microsoft.com/office/drawing/2014/main" xmlns="" val="1252049633"/>
                    </a:ext>
                  </a:extLst>
                </a:gridCol>
                <a:gridCol w="117247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789720">
                <a:tc rowSpan="3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عنوان محصولات یا خدمات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حوزه فناوری محصول یا خدمت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میزان فروش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(میلیون ریال)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حاشیه سود 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97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فروش قطعی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>
                          <a:cs typeface="B Zar" panose="00000400000000000000" pitchFamily="2" charset="-78"/>
                        </a:rPr>
                        <a:t>پیش بینی</a:t>
                      </a:r>
                      <a:endParaRPr lang="en-US" dirty="0"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83668180"/>
                  </a:ext>
                </a:extLst>
              </a:tr>
              <a:tr h="6711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1399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1400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1401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1402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7536648"/>
                  </a:ext>
                </a:extLst>
              </a:tr>
              <a:tr h="67306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049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9475"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59475"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59475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fa-I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+mn-ea"/>
                          <a:cs typeface="B Zar" panose="00000400000000000000" pitchFamily="2" charset="-78"/>
                        </a:rPr>
                        <a:t>جمع کل فروش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477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08100" y="0"/>
            <a:ext cx="1361164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Zar" panose="00000400000000000000" pitchFamily="2" charset="-78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xmlns="" id="{287AE766-E372-5123-6D52-83C577FDF7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09498"/>
              </p:ext>
            </p:extLst>
          </p:nvPr>
        </p:nvGraphicFramePr>
        <p:xfrm>
          <a:off x="2257719" y="1766173"/>
          <a:ext cx="9485327" cy="3752883"/>
        </p:xfrm>
        <a:graphic>
          <a:graphicData uri="http://schemas.openxmlformats.org/drawingml/2006/table">
            <a:tbl>
              <a:tblPr rtl="1"/>
              <a:tblGrid>
                <a:gridCol w="44628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07056">
                  <a:extLst>
                    <a:ext uri="{9D8B030D-6E8A-4147-A177-3AD203B41FA5}">
                      <a16:colId xmlns:a16="http://schemas.microsoft.com/office/drawing/2014/main" xmlns="" val="1820009884"/>
                    </a:ext>
                  </a:extLst>
                </a:gridCol>
                <a:gridCol w="2715440">
                  <a:extLst>
                    <a:ext uri="{9D8B030D-6E8A-4147-A177-3AD203B41FA5}">
                      <a16:colId xmlns:a16="http://schemas.microsoft.com/office/drawing/2014/main" xmlns="" val="713699312"/>
                    </a:ext>
                  </a:extLst>
                </a:gridCol>
              </a:tblGrid>
              <a:tr h="128830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عنوان شاخص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>
                          <a:solidFill>
                            <a:srgbClr val="FF0000"/>
                          </a:solidFill>
                          <a:cs typeface="B Zar" panose="00000400000000000000" pitchFamily="2" charset="-78"/>
                        </a:rPr>
                        <a:t>مبلغ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(</a:t>
                      </a:r>
                      <a:r>
                        <a:rPr kumimoji="0" lang="fa-I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میلیون ریال</a:t>
                      </a:r>
                      <a:r>
                        <a:rPr kumimoji="0" lang="fa-I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solidFill>
                            <a:srgbClr val="FF0000"/>
                          </a:solidFill>
                          <a:cs typeface="B Zar" panose="00000400000000000000" pitchFamily="2" charset="-78"/>
                        </a:rPr>
                        <a:t>منبع تامین هزینه ها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6145"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سرمایه ثابت مورد نیاز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6145"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سرمایه در گردش مورد نیاز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8315814"/>
                  </a:ext>
                </a:extLst>
              </a:tr>
              <a:tr h="616145"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B Zar" panose="00000400000000000000" pitchFamily="2" charset="-78"/>
                        </a:rPr>
                        <a:t>هزینه های توسعه ای و بخش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B Zar" panose="00000400000000000000" pitchFamily="2" charset="-78"/>
                        </a:rPr>
                        <a:t>R&amp;D</a:t>
                      </a:r>
                      <a:endParaRPr kumimoji="0" lang="fa-I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56184465"/>
                  </a:ext>
                </a:extLst>
              </a:tr>
              <a:tr h="616145"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گردش مالی سال گذشته (در صورت وجود)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6267998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D64768E-6BD5-5E88-DA14-C27B07F980E6}"/>
              </a:ext>
            </a:extLst>
          </p:cNvPr>
          <p:cNvSpPr txBox="1"/>
          <p:nvPr/>
        </p:nvSpPr>
        <p:spPr>
          <a:xfrm>
            <a:off x="7206343" y="577080"/>
            <a:ext cx="48223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anose="00000400000000000000" pitchFamily="2" charset="-78"/>
              </a:rPr>
              <a:t>شاخص های مالی و اقتصادی کسب و کار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3D0A675-E5AF-8460-EDA3-E63C76AB1A79}"/>
              </a:ext>
            </a:extLst>
          </p:cNvPr>
          <p:cNvSpPr txBox="1"/>
          <p:nvPr/>
        </p:nvSpPr>
        <p:spPr>
          <a:xfrm>
            <a:off x="9150577" y="5994449"/>
            <a:ext cx="2592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>
                <a:cs typeface="B Zar" panose="00000400000000000000" pitchFamily="2" charset="-78"/>
              </a:rPr>
              <a:t>دوره بازگشت سرمایه (سال):</a:t>
            </a:r>
          </a:p>
          <a:p>
            <a:pPr algn="r" rtl="1"/>
            <a:r>
              <a:rPr lang="fa-IR" dirty="0">
                <a:cs typeface="B Zar" panose="00000400000000000000" pitchFamily="2" charset="-78"/>
              </a:rPr>
              <a:t>نرخ سود مورد انتظار:</a:t>
            </a:r>
            <a:endParaRPr lang="en-US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41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53064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Zar" panose="00000400000000000000" pitchFamily="2" charset="-78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xmlns="" id="{299B1F76-1EE3-FB4A-7B94-7EFF785AD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563983"/>
              </p:ext>
            </p:extLst>
          </p:nvPr>
        </p:nvGraphicFramePr>
        <p:xfrm>
          <a:off x="1468252" y="1059986"/>
          <a:ext cx="10429836" cy="5602070"/>
        </p:xfrm>
        <a:graphic>
          <a:graphicData uri="http://schemas.openxmlformats.org/drawingml/2006/table">
            <a:tbl>
              <a:tblPr firstRow="1" bandRow="1"/>
              <a:tblGrid>
                <a:gridCol w="2607459">
                  <a:extLst>
                    <a:ext uri="{9D8B030D-6E8A-4147-A177-3AD203B41FA5}">
                      <a16:colId xmlns:a16="http://schemas.microsoft.com/office/drawing/2014/main" xmlns="" val="2616900023"/>
                    </a:ext>
                  </a:extLst>
                </a:gridCol>
                <a:gridCol w="2607459">
                  <a:extLst>
                    <a:ext uri="{9D8B030D-6E8A-4147-A177-3AD203B41FA5}">
                      <a16:colId xmlns:a16="http://schemas.microsoft.com/office/drawing/2014/main" xmlns="" val="1132914912"/>
                    </a:ext>
                  </a:extLst>
                </a:gridCol>
                <a:gridCol w="2607459">
                  <a:extLst>
                    <a:ext uri="{9D8B030D-6E8A-4147-A177-3AD203B41FA5}">
                      <a16:colId xmlns:a16="http://schemas.microsoft.com/office/drawing/2014/main" xmlns="" val="306804832"/>
                    </a:ext>
                  </a:extLst>
                </a:gridCol>
                <a:gridCol w="2607459">
                  <a:extLst>
                    <a:ext uri="{9D8B030D-6E8A-4147-A177-3AD203B41FA5}">
                      <a16:colId xmlns:a16="http://schemas.microsoft.com/office/drawing/2014/main" xmlns="" val="537407834"/>
                    </a:ext>
                  </a:extLst>
                </a:gridCol>
              </a:tblGrid>
              <a:tr h="1892970">
                <a:tc>
                  <a:txBody>
                    <a:bodyPr/>
                    <a:lstStyle/>
                    <a:p>
                      <a:endParaRPr lang="en-US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cs typeface="B Zar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cs typeface="B Zar" panose="00000400000000000000" pitchFamily="2" charset="-78"/>
                        </a:rPr>
                        <a:t>عنوان و تصاویر محصولات/خدمات فناورانه شرکت</a:t>
                      </a:r>
                      <a:endParaRPr lang="en-US" sz="1800" b="1" dirty="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cs typeface="B Zar" panose="00000400000000000000" pitchFamily="2" charset="-78"/>
                      </a:endParaRPr>
                    </a:p>
                    <a:p>
                      <a:pPr algn="r"/>
                      <a:endParaRPr lang="en-US" dirty="0">
                        <a:solidFill>
                          <a:schemeClr val="tx1"/>
                        </a:solidFill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501756840"/>
                  </a:ext>
                </a:extLst>
              </a:tr>
              <a:tr h="583404">
                <a:tc>
                  <a:txBody>
                    <a:bodyPr/>
                    <a:lstStyle/>
                    <a:p>
                      <a:endParaRPr lang="en-US">
                        <a:cs typeface="B Zar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cs typeface="B Zar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>
                          <a:cs typeface="B Zar" panose="00000400000000000000" pitchFamily="2" charset="-78"/>
                        </a:rPr>
                        <a:t>عنوان:</a:t>
                      </a:r>
                      <a:endParaRPr lang="en-US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13293889"/>
                  </a:ext>
                </a:extLst>
              </a:tr>
              <a:tr h="2343569">
                <a:tc>
                  <a:txBody>
                    <a:bodyPr/>
                    <a:lstStyle/>
                    <a:p>
                      <a:endParaRPr lang="en-US">
                        <a:cs typeface="B Zar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cs typeface="B Zar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kern="0" dirty="0">
                          <a:solidFill>
                            <a:schemeClr val="tx1"/>
                          </a:solidFill>
                          <a:cs typeface="B Zar" panose="00000400000000000000" pitchFamily="2" charset="-78"/>
                        </a:rPr>
                        <a:t>عنوان و تصاویر تجهيزات و امكانات خاص واحد فناور</a:t>
                      </a:r>
                    </a:p>
                    <a:p>
                      <a:pPr algn="r"/>
                      <a:endParaRPr lang="en-US" dirty="0">
                        <a:solidFill>
                          <a:schemeClr val="tx1"/>
                        </a:solidFill>
                        <a:cs typeface="B Zar" panose="000004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2013735"/>
                  </a:ext>
                </a:extLst>
              </a:tr>
              <a:tr h="782127">
                <a:tc>
                  <a:txBody>
                    <a:bodyPr/>
                    <a:lstStyle/>
                    <a:p>
                      <a:endParaRPr lang="en-US" sz="1600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600" dirty="0">
                          <a:cs typeface="B Zar" panose="00000400000000000000" pitchFamily="2" charset="-78"/>
                        </a:rPr>
                        <a:t>عنوان: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2330955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0D57152-B0CF-097A-7F9B-851046B87C4C}"/>
              </a:ext>
            </a:extLst>
          </p:cNvPr>
          <p:cNvSpPr txBox="1"/>
          <p:nvPr/>
        </p:nvSpPr>
        <p:spPr>
          <a:xfrm>
            <a:off x="7908307" y="282637"/>
            <a:ext cx="453406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anose="00000400000000000000" pitchFamily="2" charset="-78"/>
              </a:rPr>
              <a:t>تصاویرمحصولات و امکانات شرکت</a:t>
            </a:r>
          </a:p>
        </p:txBody>
      </p:sp>
    </p:spTree>
    <p:extLst>
      <p:ext uri="{BB962C8B-B14F-4D97-AF65-F5344CB8AC3E}">
        <p14:creationId xmlns:p14="http://schemas.microsoft.com/office/powerpoint/2010/main" val="220043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53064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Zar" panose="00000400000000000000" pitchFamily="2" charset="-7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9CFFED66-0FE3-DB91-B5EE-C60DC1D09933}"/>
              </a:ext>
            </a:extLst>
          </p:cNvPr>
          <p:cNvSpPr/>
          <p:nvPr/>
        </p:nvSpPr>
        <p:spPr>
          <a:xfrm>
            <a:off x="4510208" y="394870"/>
            <a:ext cx="711573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eaLnBrk="1" hangingPunct="1">
              <a:lnSpc>
                <a:spcPct val="150000"/>
              </a:lnSpc>
            </a:pPr>
            <a:r>
              <a:rPr lang="fa-IR" altLang="fa-IR" sz="2400" b="1" dirty="0">
                <a:solidFill>
                  <a:srgbClr val="C00000"/>
                </a:solidFill>
                <a:cs typeface="B Zar" panose="00000400000000000000" pitchFamily="2" charset="-78"/>
              </a:rPr>
              <a:t> </a:t>
            </a:r>
            <a:r>
              <a:rPr lang="fa-IR" sz="2400" b="1" dirty="0">
                <a:solidFill>
                  <a:srgbClr val="C00000"/>
                </a:solidFill>
                <a:cs typeface="B Zar" panose="00000400000000000000" pitchFamily="2" charset="-78"/>
              </a:rPr>
              <a:t>مشخصات فنی </a:t>
            </a:r>
            <a:r>
              <a:rPr lang="fa-IR" altLang="fa-IR" sz="2400" b="1" dirty="0">
                <a:solidFill>
                  <a:srgbClr val="C00000"/>
                </a:solidFill>
                <a:cs typeface="B Zar" panose="00000400000000000000" pitchFamily="2" charset="-78"/>
              </a:rPr>
              <a:t>محصول در دست توسعه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F471D25-314E-010C-3D2C-F1B28C529514}"/>
              </a:ext>
            </a:extLst>
          </p:cNvPr>
          <p:cNvSpPr txBox="1"/>
          <p:nvPr/>
        </p:nvSpPr>
        <p:spPr>
          <a:xfrm>
            <a:off x="4815864" y="2351383"/>
            <a:ext cx="6810079" cy="24160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00B0F0"/>
              </a:buClr>
              <a:buSzPct val="145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cs typeface="B Zar" panose="00000400000000000000" pitchFamily="2" charset="-78"/>
              </a:rPr>
              <a:t>...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/>
              <a:cs typeface="B Zar" panose="00000400000000000000" pitchFamily="2" charset="-78"/>
            </a:endParaRPr>
          </a:p>
          <a:p>
            <a:pPr marL="285750" marR="0" lvl="0" indent="-28575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00B0F0"/>
              </a:buClr>
              <a:buSzPct val="145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cs typeface="B Zar" panose="00000400000000000000" pitchFamily="2" charset="-78"/>
              </a:rPr>
              <a:t>...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/>
              <a:cs typeface="B Zar" panose="00000400000000000000" pitchFamily="2" charset="-78"/>
            </a:endParaRPr>
          </a:p>
          <a:p>
            <a:pPr marL="285750" marR="0" lvl="0" indent="-28575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00B0F0"/>
              </a:buClr>
              <a:buSzPct val="145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cs typeface="B Zar" panose="00000400000000000000" pitchFamily="2" charset="-78"/>
              </a:rPr>
              <a:t>...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/>
              <a:cs typeface="B Zar" panose="00000400000000000000" pitchFamily="2" charset="-78"/>
            </a:endParaRPr>
          </a:p>
          <a:p>
            <a:pPr marL="285750" marR="0" lvl="0" indent="-28575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00B0F0"/>
              </a:buClr>
              <a:buSzPct val="145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cs typeface="B Zar" panose="00000400000000000000" pitchFamily="2" charset="-78"/>
              </a:rPr>
              <a:t>...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/>
              <a:cs typeface="B Zar" panose="00000400000000000000" pitchFamily="2" charset="-78"/>
            </a:endParaRPr>
          </a:p>
          <a:p>
            <a:pPr marL="285750" marR="0" lvl="0" indent="-28575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00B0F0"/>
              </a:buClr>
              <a:buSzPct val="145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cs typeface="B Zar" panose="00000400000000000000" pitchFamily="2" charset="-78"/>
              </a:rPr>
              <a:t>...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/>
              <a:cs typeface="B Zar" panose="00000400000000000000" pitchFamily="2" charset="-78"/>
            </a:endParaRPr>
          </a:p>
          <a:p>
            <a:pPr marL="285750" marR="0" lvl="0" indent="-28575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00B0F0"/>
              </a:buClr>
              <a:buSzPct val="145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cs typeface="B Zar" panose="00000400000000000000" pitchFamily="2" charset="-78"/>
              </a:rPr>
              <a:t>...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/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690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98" y="0"/>
            <a:ext cx="124836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Zar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68686" y="301371"/>
            <a:ext cx="6629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anose="00000400000000000000" pitchFamily="2" charset="-78"/>
              </a:rPr>
              <a:t>مستندات علمی شرکت/متقاضی در خصوص ایده محوری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481601"/>
              </p:ext>
            </p:extLst>
          </p:nvPr>
        </p:nvGraphicFramePr>
        <p:xfrm>
          <a:off x="1641848" y="1229967"/>
          <a:ext cx="9994981" cy="4884171"/>
        </p:xfrm>
        <a:graphic>
          <a:graphicData uri="http://schemas.openxmlformats.org/drawingml/2006/table">
            <a:tbl>
              <a:tblPr rtl="1"/>
              <a:tblGrid>
                <a:gridCol w="37504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7241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20413">
                  <a:extLst>
                    <a:ext uri="{9D8B030D-6E8A-4147-A177-3AD203B41FA5}">
                      <a16:colId xmlns:a16="http://schemas.microsoft.com/office/drawing/2014/main" xmlns="" val="4285183399"/>
                    </a:ext>
                  </a:extLst>
                </a:gridCol>
              </a:tblGrid>
              <a:tr h="1183876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عنوان فعالیت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عنوان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سال اخذ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4418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اختراعات/کتاب/مقاله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102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مجوزهای اخذ شده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57126">
                <a:tc>
                  <a:txBody>
                    <a:bodyPr/>
                    <a:lstStyle/>
                    <a:p>
                      <a:pPr lvl="0" algn="r"/>
                      <a:r>
                        <a:rPr kumimoji="0" lang="fa-I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B Zar" panose="00000400000000000000" pitchFamily="2" charset="-78"/>
                        </a:rPr>
                        <a:t>استاندارهای اخذ شده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6461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تأئیدیه عملکرد اخذ شده برای محصول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8503823"/>
                  </a:ext>
                </a:extLst>
              </a:tr>
              <a:tr h="601496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سایر مجوزهای در حال اخذ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756798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F604EA3-5C16-4A40-8119-5DF7B582060C}"/>
              </a:ext>
            </a:extLst>
          </p:cNvPr>
          <p:cNvSpPr txBox="1"/>
          <p:nvPr/>
        </p:nvSpPr>
        <p:spPr>
          <a:xfrm>
            <a:off x="3588529" y="6376639"/>
            <a:ext cx="4695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>
                <a:solidFill>
                  <a:srgbClr val="C00000"/>
                </a:solidFill>
                <a:cs typeface="B Zar" panose="00000400000000000000" pitchFamily="2" charset="-78"/>
              </a:rPr>
              <a:t>توجه: </a:t>
            </a:r>
            <a:r>
              <a:rPr lang="fa-IR" b="1" dirty="0">
                <a:cs typeface="B Zar" panose="00000400000000000000" pitchFamily="2" charset="-78"/>
              </a:rPr>
              <a:t>تصاویر مستندات جدول فوق به پیوست ارائه شود.</a:t>
            </a:r>
            <a:endParaRPr lang="en-US" b="1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8534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53064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81161F9-43C5-9937-DCEE-3C255FF6979D}"/>
              </a:ext>
            </a:extLst>
          </p:cNvPr>
          <p:cNvSpPr/>
          <p:nvPr/>
        </p:nvSpPr>
        <p:spPr>
          <a:xfrm>
            <a:off x="5544267" y="0"/>
            <a:ext cx="62231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  <a:spcAft>
                <a:spcPts val="0"/>
              </a:spcAft>
            </a:pPr>
            <a:r>
              <a:rPr lang="fa-IR" sz="2400" b="1" dirty="0">
                <a:solidFill>
                  <a:srgbClr val="C00000"/>
                </a:solidFill>
                <a:cs typeface="B Zar" panose="00000400000000000000" pitchFamily="2" charset="-78"/>
              </a:rPr>
              <a:t>منبع استخراج ایده محوری یا محصول/خدمت فناورانه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9A9FCD68-9E53-41C8-6F57-649A0109CB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147198"/>
              </p:ext>
            </p:extLst>
          </p:nvPr>
        </p:nvGraphicFramePr>
        <p:xfrm>
          <a:off x="2267667" y="1025393"/>
          <a:ext cx="9401818" cy="5032851"/>
        </p:xfrm>
        <a:graphic>
          <a:graphicData uri="http://schemas.openxmlformats.org/drawingml/2006/table">
            <a:tbl>
              <a:tblPr rtl="1" firstRow="1" firstCol="1" bandRow="1">
                <a:tableStyleId>{93296810-A885-4BE3-A3E7-6D5BEEA58F35}</a:tableStyleId>
              </a:tblPr>
              <a:tblGrid>
                <a:gridCol w="7263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976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517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252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0819">
                  <a:extLst>
                    <a:ext uri="{9D8B030D-6E8A-4147-A177-3AD203B41FA5}">
                      <a16:colId xmlns:a16="http://schemas.microsoft.com/office/drawing/2014/main" xmlns="" val="3814311460"/>
                    </a:ext>
                  </a:extLst>
                </a:gridCol>
              </a:tblGrid>
              <a:tr h="114086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Zar" panose="00000400000000000000" pitchFamily="2" charset="-78"/>
                        </a:rPr>
                        <a:t>ردیف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Zar" panose="00000400000000000000" pitchFamily="2" charset="-78"/>
                        </a:rPr>
                        <a:t>نوع منبع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Zar" panose="00000400000000000000" pitchFamily="2" charset="-78"/>
                        </a:rPr>
                        <a:t>عنوان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Zar" panose="00000400000000000000" pitchFamily="2" charset="-78"/>
                        </a:rPr>
                        <a:t>محل اجرا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Zar" panose="00000400000000000000" pitchFamily="2" charset="-78"/>
                        </a:rPr>
                        <a:t>منبع تامین مالی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680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cs typeface="B Zar" panose="00000400000000000000" pitchFamily="2" charset="-78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3663" indent="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0" dirty="0">
                          <a:effectLst/>
                          <a:cs typeface="B Zar" panose="00000400000000000000" pitchFamily="2" charset="-78"/>
                        </a:rPr>
                        <a:t>پایان نامه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840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cs typeface="B Zar" panose="00000400000000000000" pitchFamily="2" charset="-78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3663" indent="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>
                          <a:effectLst/>
                          <a:cs typeface="B Zar" panose="00000400000000000000" pitchFamily="2" charset="-78"/>
                        </a:rPr>
                        <a:t>طرح پژوهشی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840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cs typeface="B Zar" panose="00000400000000000000" pitchFamily="2" charset="-78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3663" indent="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cs typeface="B Zar" panose="00000400000000000000" pitchFamily="2" charset="-78"/>
                        </a:rPr>
                        <a:t>Spin off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3502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cs typeface="B Zar" panose="00000400000000000000" pitchFamily="2" charset="-78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3663" indent="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0" dirty="0">
                          <a:effectLst/>
                          <a:cs typeface="B Zar" panose="00000400000000000000" pitchFamily="2" charset="-78"/>
                        </a:rPr>
                        <a:t>اختراع ثبت شده/خریداری شده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2335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cs typeface="B Zar" panose="00000400000000000000" pitchFamily="2" charset="-78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3663" indent="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0" dirty="0">
                          <a:effectLst/>
                          <a:cs typeface="B Zar" panose="00000400000000000000" pitchFamily="2" charset="-78"/>
                        </a:rPr>
                        <a:t>سایر (تحقیقات شخصی، ...)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22819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06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1856" y="0"/>
            <a:ext cx="126492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Zar" panose="00000400000000000000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774210"/>
              </p:ext>
            </p:extLst>
          </p:nvPr>
        </p:nvGraphicFramePr>
        <p:xfrm>
          <a:off x="3606806" y="1316669"/>
          <a:ext cx="7986481" cy="1728924"/>
        </p:xfrm>
        <a:graphic>
          <a:graphicData uri="http://schemas.openxmlformats.org/drawingml/2006/table">
            <a:tbl>
              <a:tblPr rtl="1" firstRow="1" bandRow="1">
                <a:effectLst/>
                <a:tableStyleId>{5C22544A-7EE6-4342-B048-85BDC9FD1C3A}</a:tableStyleId>
              </a:tblPr>
              <a:tblGrid>
                <a:gridCol w="5577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20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31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20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8739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18504">
                  <a:extLst>
                    <a:ext uri="{9D8B030D-6E8A-4147-A177-3AD203B41FA5}">
                      <a16:colId xmlns:a16="http://schemas.microsoft.com/office/drawing/2014/main" xmlns="" val="3639209399"/>
                    </a:ext>
                  </a:extLst>
                </a:gridCol>
                <a:gridCol w="69814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2334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2360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3048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537505"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rgbClr val="C00000"/>
                          </a:solidFill>
                          <a:cs typeface="B Zar" panose="00000400000000000000" pitchFamily="2" charset="-78"/>
                        </a:rPr>
                        <a:t>رديف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cs typeface="B Zar" panose="00000400000000000000" pitchFamily="2" charset="-78"/>
                        </a:rPr>
                        <a:t>نوع</a:t>
                      </a:r>
                      <a:r>
                        <a:rPr lang="fa-IR" sz="1200" b="1" baseline="0" dirty="0">
                          <a:solidFill>
                            <a:schemeClr val="tx1"/>
                          </a:solidFill>
                          <a:cs typeface="B Zar" panose="00000400000000000000" pitchFamily="2" charset="-78"/>
                        </a:rPr>
                        <a:t> همكاري </a:t>
                      </a:r>
                      <a:endParaRPr lang="fa-IR" sz="1200" b="1" dirty="0">
                        <a:solidFill>
                          <a:schemeClr val="tx1"/>
                        </a:solidFill>
                        <a:cs typeface="B Zar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cs typeface="B Zar" panose="00000400000000000000" pitchFamily="2" charset="-78"/>
                        </a:rPr>
                        <a:t>دكتري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cs typeface="B Zar" panose="00000400000000000000" pitchFamily="2" charset="-78"/>
                        </a:rPr>
                        <a:t>کارشناس ارشد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cs typeface="B Zar" panose="00000400000000000000" pitchFamily="2" charset="-78"/>
                        </a:rPr>
                        <a:t>کارشناس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cs typeface="B Zar" panose="00000400000000000000" pitchFamily="2" charset="-78"/>
                        </a:rPr>
                        <a:t>کاردانی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cs typeface="B Zar" panose="00000400000000000000" pitchFamily="2" charset="-78"/>
                        </a:rPr>
                        <a:t>دیپلم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cs typeface="B Zar" panose="00000400000000000000" pitchFamily="2" charset="-78"/>
                        </a:rPr>
                        <a:t>جنسيت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rgbClr val="FF0000"/>
                          </a:solidFill>
                          <a:cs typeface="B Zar" panose="00000400000000000000" pitchFamily="2" charset="-78"/>
                        </a:rPr>
                        <a:t>جمع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508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cs typeface="B Zar" panose="00000400000000000000" pitchFamily="2" charset="-78"/>
                        </a:rPr>
                        <a:t>مرد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>
                          <a:solidFill>
                            <a:schemeClr val="tx1"/>
                          </a:solidFill>
                          <a:cs typeface="B Zar" panose="00000400000000000000" pitchFamily="2" charset="-78"/>
                        </a:rPr>
                        <a:t>زن</a:t>
                      </a:r>
                      <a:endParaRPr lang="fa-IR" sz="1200" b="1" dirty="0">
                        <a:solidFill>
                          <a:schemeClr val="tx1"/>
                        </a:solidFill>
                        <a:cs typeface="B Zar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8169"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rgbClr val="C00000"/>
                          </a:solidFill>
                          <a:cs typeface="B Zar" panose="00000400000000000000" pitchFamily="2" charset="-78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200" b="1" dirty="0">
                          <a:cs typeface="B Zar" panose="00000400000000000000" pitchFamily="2" charset="-78"/>
                        </a:rPr>
                        <a:t>تمام</a:t>
                      </a:r>
                      <a:r>
                        <a:rPr lang="fa-IR" sz="1200" b="1" baseline="0" dirty="0">
                          <a:cs typeface="B Zar" panose="00000400000000000000" pitchFamily="2" charset="-78"/>
                        </a:rPr>
                        <a:t> وقت </a:t>
                      </a:r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8169"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rgbClr val="C00000"/>
                          </a:solidFill>
                          <a:cs typeface="B Zar" panose="00000400000000000000" pitchFamily="2" charset="-78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200" b="1" dirty="0">
                          <a:cs typeface="B Zar" panose="00000400000000000000" pitchFamily="2" charset="-78"/>
                        </a:rPr>
                        <a:t>پاره وقت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62375" y="854109"/>
            <a:ext cx="386408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solidFill>
                  <a:schemeClr val="accent6">
                    <a:lumMod val="50000"/>
                  </a:schemeClr>
                </a:solidFill>
                <a:cs typeface="B Zar" panose="00000400000000000000" pitchFamily="2" charset="-78"/>
              </a:rPr>
              <a:t>آخرین وضعیت نيروي انساني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cs typeface="B Zar" panose="00000400000000000000" pitchFamily="2" charset="-78"/>
              </a:rPr>
              <a:t> </a:t>
            </a:r>
            <a:r>
              <a:rPr lang="fa-IR" b="1" dirty="0">
                <a:solidFill>
                  <a:schemeClr val="accent6">
                    <a:lumMod val="50000"/>
                  </a:schemeClr>
                </a:solidFill>
                <a:cs typeface="B Zar" panose="00000400000000000000" pitchFamily="2" charset="-78"/>
              </a:rPr>
              <a:t> (تعداد نفرات)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302829" y="76200"/>
            <a:ext cx="560614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2300" b="1" dirty="0">
                <a:solidFill>
                  <a:srgbClr val="C00000"/>
                </a:solidFill>
                <a:latin typeface="Calibri" pitchFamily="34" charset="0"/>
                <a:cs typeface="B Zar" panose="00000400000000000000" pitchFamily="2" charset="-78"/>
              </a:rPr>
              <a:t>آمار نیروی انسانی شرکت/هسته فناور متقاضی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D98C3008-6602-44D8-A5BA-AFCF3894C6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618068"/>
              </p:ext>
            </p:extLst>
          </p:nvPr>
        </p:nvGraphicFramePr>
        <p:xfrm>
          <a:off x="3606669" y="3868057"/>
          <a:ext cx="8001033" cy="2794340"/>
        </p:xfrm>
        <a:graphic>
          <a:graphicData uri="http://schemas.openxmlformats.org/drawingml/2006/table">
            <a:tbl>
              <a:tblPr rtl="1" firstRow="1" bandRow="1">
                <a:effectLst/>
                <a:tableStyleId>{5C22544A-7EE6-4342-B048-85BDC9FD1C3A}</a:tableStyleId>
              </a:tblPr>
              <a:tblGrid>
                <a:gridCol w="18293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57484">
                  <a:extLst>
                    <a:ext uri="{9D8B030D-6E8A-4147-A177-3AD203B41FA5}">
                      <a16:colId xmlns:a16="http://schemas.microsoft.com/office/drawing/2014/main" xmlns="" val="1578713969"/>
                    </a:ext>
                  </a:extLst>
                </a:gridCol>
                <a:gridCol w="18168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97352">
                  <a:extLst>
                    <a:ext uri="{9D8B030D-6E8A-4147-A177-3AD203B41FA5}">
                      <a16:colId xmlns:a16="http://schemas.microsoft.com/office/drawing/2014/main" xmlns="" val="3915455887"/>
                    </a:ext>
                  </a:extLst>
                </a:gridCol>
              </a:tblGrid>
              <a:tr h="484060">
                <a:tc gridSpan="2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cs typeface="B Zar" panose="00000400000000000000" pitchFamily="2" charset="-78"/>
                        </a:rPr>
                        <a:t>سال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sz="1200" b="1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rgbClr val="FF0000"/>
                          </a:solidFill>
                          <a:cs typeface="B Zar" panose="00000400000000000000" pitchFamily="2" charset="-78"/>
                        </a:rPr>
                        <a:t>1401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rgbClr val="FF0000"/>
                          </a:solidFill>
                          <a:cs typeface="B Zar" panose="00000400000000000000" pitchFamily="2" charset="-78"/>
                        </a:rPr>
                        <a:t>پیش بینی 1402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2056">
                <a:tc gridSpan="2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cs typeface="B Zar" panose="00000400000000000000" pitchFamily="2" charset="-78"/>
                        </a:rPr>
                        <a:t>تعداد کل کارکنان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2056">
                <a:tc gridSpan="2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latin typeface="+mn-lt"/>
                          <a:cs typeface="B Zar" panose="00000400000000000000" pitchFamily="2" charset="-78"/>
                        </a:rPr>
                        <a:t>تعداد در لیست بیمه شرکت</a:t>
                      </a:r>
                      <a:endParaRPr lang="fa-IR" sz="1200" b="1" dirty="0">
                        <a:solidFill>
                          <a:schemeClr val="tx1"/>
                        </a:solidFill>
                        <a:cs typeface="B Zar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sz="1200" b="1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2056">
                <a:tc rowSpan="3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cs typeface="B Zar" panose="00000400000000000000" pitchFamily="2" charset="-78"/>
                        </a:rPr>
                        <a:t>رده سنی کل کارکنان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cs typeface="B Zar" panose="00000400000000000000" pitchFamily="2" charset="-78"/>
                        </a:rPr>
                        <a:t>زیر 30 سال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624725"/>
                  </a:ext>
                </a:extLst>
              </a:tr>
              <a:tr h="462056">
                <a:tc vMerge="1">
                  <a:txBody>
                    <a:bodyPr/>
                    <a:lstStyle/>
                    <a:p>
                      <a:pPr algn="ctr" rtl="1"/>
                      <a:endParaRPr lang="fa-IR" sz="1200" b="1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cs typeface="B Zar" panose="00000400000000000000" pitchFamily="2" charset="-78"/>
                        </a:rPr>
                        <a:t>بین 30 تا 50 سال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4243719"/>
                  </a:ext>
                </a:extLst>
              </a:tr>
              <a:tr h="462056">
                <a:tc vMerge="1">
                  <a:txBody>
                    <a:bodyPr/>
                    <a:lstStyle/>
                    <a:p>
                      <a:pPr algn="ctr" rtl="1"/>
                      <a:endParaRPr lang="fa-IR" sz="1200" b="1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baseline="0" dirty="0">
                          <a:solidFill>
                            <a:schemeClr val="tx1"/>
                          </a:solidFill>
                          <a:cs typeface="B Zar" panose="00000400000000000000" pitchFamily="2" charset="-78"/>
                        </a:rPr>
                        <a:t>بالای 50 سال</a:t>
                      </a:r>
                      <a:endParaRPr lang="fa-IR" sz="1200" b="1" dirty="0">
                        <a:solidFill>
                          <a:schemeClr val="tx1"/>
                        </a:solidFill>
                        <a:cs typeface="B Zar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200" b="1" dirty="0">
                        <a:cs typeface="B Zar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654422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E369E0B-DDBB-411E-9D78-D413A0F41BC5}"/>
              </a:ext>
            </a:extLst>
          </p:cNvPr>
          <p:cNvSpPr txBox="1"/>
          <p:nvPr/>
        </p:nvSpPr>
        <p:spPr>
          <a:xfrm>
            <a:off x="10097539" y="3244334"/>
            <a:ext cx="159916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solidFill>
                  <a:schemeClr val="accent6">
                    <a:lumMod val="50000"/>
                  </a:schemeClr>
                </a:solidFill>
                <a:cs typeface="B Zar" panose="00000400000000000000" pitchFamily="2" charset="-78"/>
              </a:rPr>
              <a:t>وضعيت استخدام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cs typeface="B Zar" panose="00000400000000000000" pitchFamily="2" charset="-78"/>
              </a:rPr>
              <a:t> </a:t>
            </a:r>
            <a:endParaRPr lang="fa-IR" b="1" dirty="0">
              <a:solidFill>
                <a:schemeClr val="accent6">
                  <a:lumMod val="50000"/>
                </a:schemeClr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988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686" y="1028700"/>
            <a:ext cx="48006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23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53064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Zar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05721" y="265531"/>
            <a:ext cx="64087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anose="00000400000000000000" pitchFamily="2" charset="-78"/>
              </a:rPr>
              <a:t>برنامه ها و اقدامات شرکت/متقاضی در سال اول استقرار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403360"/>
              </p:ext>
            </p:extLst>
          </p:nvPr>
        </p:nvGraphicFramePr>
        <p:xfrm>
          <a:off x="2795737" y="1238825"/>
          <a:ext cx="8774934" cy="5292602"/>
        </p:xfrm>
        <a:graphic>
          <a:graphicData uri="http://schemas.openxmlformats.org/drawingml/2006/table">
            <a:tbl>
              <a:tblPr rtl="1"/>
              <a:tblGrid>
                <a:gridCol w="1926627">
                  <a:extLst>
                    <a:ext uri="{9D8B030D-6E8A-4147-A177-3AD203B41FA5}">
                      <a16:colId xmlns:a16="http://schemas.microsoft.com/office/drawing/2014/main" xmlns="" val="3085544434"/>
                    </a:ext>
                  </a:extLst>
                </a:gridCol>
                <a:gridCol w="13771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5991">
                  <a:extLst>
                    <a:ext uri="{9D8B030D-6E8A-4147-A177-3AD203B41FA5}">
                      <a16:colId xmlns:a16="http://schemas.microsoft.com/office/drawing/2014/main" xmlns="" val="3568547327"/>
                    </a:ext>
                  </a:extLst>
                </a:gridCol>
                <a:gridCol w="1292838">
                  <a:extLst>
                    <a:ext uri="{9D8B030D-6E8A-4147-A177-3AD203B41FA5}">
                      <a16:colId xmlns:a16="http://schemas.microsoft.com/office/drawing/2014/main" xmlns="" val="2760177325"/>
                    </a:ext>
                  </a:extLst>
                </a:gridCol>
                <a:gridCol w="1106326">
                  <a:extLst>
                    <a:ext uri="{9D8B030D-6E8A-4147-A177-3AD203B41FA5}">
                      <a16:colId xmlns:a16="http://schemas.microsoft.com/office/drawing/2014/main" xmlns="" val="3322906056"/>
                    </a:ext>
                  </a:extLst>
                </a:gridCol>
                <a:gridCol w="948718">
                  <a:extLst>
                    <a:ext uri="{9D8B030D-6E8A-4147-A177-3AD203B41FA5}">
                      <a16:colId xmlns:a16="http://schemas.microsoft.com/office/drawing/2014/main" xmlns="" val="4285183399"/>
                    </a:ext>
                  </a:extLst>
                </a:gridCol>
                <a:gridCol w="1187318">
                  <a:extLst>
                    <a:ext uri="{9D8B030D-6E8A-4147-A177-3AD203B41FA5}">
                      <a16:colId xmlns:a16="http://schemas.microsoft.com/office/drawing/2014/main" xmlns="" val="2619370252"/>
                    </a:ext>
                  </a:extLst>
                </a:gridCol>
              </a:tblGrid>
              <a:tr h="115280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نوع فعالیت شرکت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عنوان برنامه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مدت زمان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بودجه مصوب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(میلیون ریال)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دستگاه حمایت کننده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مؤسسات یا افراد همکار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دستاورد مورد انتظار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574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a-IR" sz="1300" b="1" dirty="0">
                          <a:solidFill>
                            <a:srgbClr val="C00000"/>
                          </a:solidFill>
                          <a:cs typeface="B Zar" panose="00000400000000000000" pitchFamily="2" charset="-78"/>
                        </a:rPr>
                        <a:t>تحقیق و توسعه</a:t>
                      </a:r>
                      <a:endParaRPr kumimoji="0" lang="fa-I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491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a-IR" sz="1300" b="1" dirty="0">
                          <a:solidFill>
                            <a:srgbClr val="C00000"/>
                          </a:solidFill>
                          <a:cs typeface="B Zar" panose="00000400000000000000" pitchFamily="2" charset="-78"/>
                        </a:rPr>
                        <a:t>تولید محصولات یا ارائه خدمات جدید</a:t>
                      </a:r>
                      <a:endParaRPr kumimoji="0" lang="fa-I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4912">
                <a:tc>
                  <a:txBody>
                    <a:bodyPr/>
                    <a:lstStyle/>
                    <a:p>
                      <a:pPr algn="ctr"/>
                      <a:r>
                        <a:rPr lang="fa-IR" sz="1300" b="1" dirty="0">
                          <a:solidFill>
                            <a:srgbClr val="C00000"/>
                          </a:solidFill>
                          <a:cs typeface="B Zar" panose="00000400000000000000" pitchFamily="2" charset="-78"/>
                        </a:rPr>
                        <a:t>ایجاد یا گسترش بازارهای صادراتی</a:t>
                      </a:r>
                      <a:endParaRPr kumimoji="0" lang="en-US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4912">
                <a:tc>
                  <a:txBody>
                    <a:bodyPr/>
                    <a:lstStyle/>
                    <a:p>
                      <a:pPr algn="ctr"/>
                      <a:r>
                        <a:rPr lang="fa-IR" sz="1300" b="1" dirty="0">
                          <a:solidFill>
                            <a:srgbClr val="C00000"/>
                          </a:solidFill>
                          <a:cs typeface="B Zar" panose="00000400000000000000" pitchFamily="2" charset="-78"/>
                        </a:rPr>
                        <a:t>همکاری با پژوهشکده های سازمان</a:t>
                      </a:r>
                      <a:endParaRPr kumimoji="0" lang="en-US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7518347"/>
                  </a:ext>
                </a:extLst>
              </a:tr>
              <a:tr h="635500">
                <a:tc>
                  <a:txBody>
                    <a:bodyPr/>
                    <a:lstStyle/>
                    <a:p>
                      <a:pPr algn="ctr"/>
                      <a:r>
                        <a:rPr lang="fa-IR" sz="1300" b="1" dirty="0">
                          <a:solidFill>
                            <a:srgbClr val="C00000"/>
                          </a:solidFill>
                          <a:cs typeface="B Zar" panose="00000400000000000000" pitchFamily="2" charset="-78"/>
                        </a:rPr>
                        <a:t>شرکت در دوره های کسب و کار</a:t>
                      </a:r>
                      <a:endParaRPr kumimoji="0" lang="en-US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9590162"/>
                  </a:ext>
                </a:extLst>
              </a:tr>
              <a:tr h="635500">
                <a:tc>
                  <a:txBody>
                    <a:bodyPr/>
                    <a:lstStyle/>
                    <a:p>
                      <a:pPr algn="ctr"/>
                      <a:r>
                        <a:rPr lang="fa-IR" sz="1300" b="1" dirty="0">
                          <a:solidFill>
                            <a:srgbClr val="C00000"/>
                          </a:solidFill>
                          <a:cs typeface="B Zar" panose="00000400000000000000" pitchFamily="2" charset="-78"/>
                        </a:rPr>
                        <a:t>اقدامات در</a:t>
                      </a:r>
                      <a:r>
                        <a:rPr lang="fa-IR" sz="1300" b="1" baseline="0" dirty="0">
                          <a:solidFill>
                            <a:srgbClr val="C00000"/>
                          </a:solidFill>
                          <a:cs typeface="B Zar" panose="00000400000000000000" pitchFamily="2" charset="-78"/>
                        </a:rPr>
                        <a:t> حوزه </a:t>
                      </a:r>
                      <a:r>
                        <a:rPr lang="en-US" sz="13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B Zar" panose="00000400000000000000" pitchFamily="2" charset="-78"/>
                        </a:rPr>
                        <a:t>HSE</a:t>
                      </a:r>
                      <a:r>
                        <a:rPr lang="fa-IR" sz="1300" b="1" dirty="0">
                          <a:solidFill>
                            <a:srgbClr val="C00000"/>
                          </a:solidFill>
                          <a:cs typeface="B Zar" panose="00000400000000000000" pitchFamily="2" charset="-78"/>
                        </a:rPr>
                        <a:t> </a:t>
                      </a:r>
                      <a:endParaRPr kumimoji="0" lang="en-US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0770053"/>
                  </a:ext>
                </a:extLst>
              </a:tr>
              <a:tr h="518319">
                <a:tc>
                  <a:txBody>
                    <a:bodyPr/>
                    <a:lstStyle/>
                    <a:p>
                      <a:pPr algn="ctr"/>
                      <a:r>
                        <a:rPr kumimoji="0" lang="fa-IR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B Zar" panose="00000400000000000000" pitchFamily="2" charset="-78"/>
                        </a:rPr>
                        <a:t>سایر</a:t>
                      </a:r>
                      <a:endParaRPr kumimoji="0" lang="en-US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47777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761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53064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Zar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71056" y="376853"/>
            <a:ext cx="95903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anose="00000400000000000000" pitchFamily="2" charset="-78"/>
              </a:rPr>
              <a:t>لیست پروژه های پژوهشی/فناورانه مورد نیاز شرکت جهت تعامل با پژوهشگاه </a:t>
            </a:r>
            <a:r>
              <a:rPr lang="fa-IR" sz="1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Zar" panose="00000400000000000000" pitchFamily="2" charset="-78"/>
              </a:rPr>
              <a:t>سازمان پژوهش های علمی صنعتی ایران</a:t>
            </a:r>
            <a:endParaRPr lang="en-US" sz="14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Zar" panose="00000400000000000000" pitchFamily="2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630937"/>
              </p:ext>
            </p:extLst>
          </p:nvPr>
        </p:nvGraphicFramePr>
        <p:xfrm>
          <a:off x="1567543" y="1305368"/>
          <a:ext cx="10461171" cy="5171633"/>
        </p:xfrm>
        <a:graphic>
          <a:graphicData uri="http://schemas.openxmlformats.org/drawingml/2006/table">
            <a:tbl>
              <a:tblPr rtl="1"/>
              <a:tblGrid>
                <a:gridCol w="11959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131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52055">
                  <a:extLst>
                    <a:ext uri="{9D8B030D-6E8A-4147-A177-3AD203B41FA5}">
                      <a16:colId xmlns:a16="http://schemas.microsoft.com/office/drawing/2014/main" xmlns="" val="4285183399"/>
                    </a:ext>
                  </a:extLst>
                </a:gridCol>
              </a:tblGrid>
              <a:tr h="130787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ردیف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عنوان پروژه درخواستی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ملاحظات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(بودجه مد نظر، زمان اجرای پروژه و ...)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50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889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8499">
                <a:tc>
                  <a:txBody>
                    <a:bodyPr/>
                    <a:lstStyle/>
                    <a:p>
                      <a:pPr algn="ctr"/>
                      <a:r>
                        <a:rPr kumimoji="0" lang="fa-I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B Zar" panose="00000400000000000000" pitchFamily="2" charset="-78"/>
                        </a:rPr>
                        <a:t>3</a:t>
                      </a:r>
                      <a:endParaRPr kumimoji="0" lang="en-US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628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8503823"/>
                  </a:ext>
                </a:extLst>
              </a:tr>
              <a:tr h="58628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3739660"/>
                  </a:ext>
                </a:extLst>
              </a:tr>
              <a:tr h="58628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Zar" panose="00000400000000000000" pitchFamily="2" charset="-7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Zar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4012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830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53064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Zar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53DCE8A-0EAE-10F1-011F-903BD7E531D7}"/>
              </a:ext>
            </a:extLst>
          </p:cNvPr>
          <p:cNvSpPr txBox="1"/>
          <p:nvPr/>
        </p:nvSpPr>
        <p:spPr>
          <a:xfrm>
            <a:off x="3541840" y="620875"/>
            <a:ext cx="546229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a-IR" sz="40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Zar" panose="00000400000000000000" pitchFamily="2" charset="-78"/>
              </a:rPr>
              <a:t>متقاضی جذب و پذیرش </a:t>
            </a:r>
            <a:r>
              <a:rPr lang="fa-IR" sz="40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Zar" panose="00000400000000000000" pitchFamily="2" charset="-78"/>
              </a:rPr>
              <a:t>در پردیس هاب بین المللی فناوری ونوآوری ایران</a:t>
            </a:r>
            <a:endParaRPr lang="fa-IR" sz="40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Zar" panose="00000400000000000000" pitchFamily="2" charset="-78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C230412C-2DA7-51AE-DD6F-BED96BD828E4}"/>
              </a:ext>
            </a:extLst>
          </p:cNvPr>
          <p:cNvSpPr txBox="1">
            <a:spLocks noEditPoints="1"/>
          </p:cNvSpPr>
          <p:nvPr/>
        </p:nvSpPr>
        <p:spPr bwMode="auto">
          <a:xfrm>
            <a:off x="2858325" y="2767610"/>
            <a:ext cx="7278254" cy="2946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anchor="b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/>
            <a:r>
              <a:rPr lang="fa-IR" sz="2400" kern="0" dirty="0">
                <a:cs typeface="B Zar" panose="00000400000000000000" pitchFamily="2" charset="-78"/>
              </a:rPr>
              <a:t>هسته فناور/شرکت:</a:t>
            </a:r>
          </a:p>
          <a:p>
            <a:pPr algn="r"/>
            <a:endParaRPr lang="fa-IR" sz="2400" kern="0" dirty="0">
              <a:cs typeface="B Zar" panose="00000400000000000000" pitchFamily="2" charset="-78"/>
            </a:endParaRPr>
          </a:p>
          <a:p>
            <a:pPr algn="r"/>
            <a:r>
              <a:rPr lang="fa-IR" sz="2400" kern="0" dirty="0">
                <a:cs typeface="B Zar" panose="00000400000000000000" pitchFamily="2" charset="-78"/>
              </a:rPr>
              <a:t>ایده محوری:</a:t>
            </a:r>
          </a:p>
          <a:p>
            <a:pPr algn="r"/>
            <a:endParaRPr lang="fa-IR" sz="2400" kern="0" dirty="0">
              <a:cs typeface="B Zar" panose="00000400000000000000" pitchFamily="2" charset="-78"/>
            </a:endParaRPr>
          </a:p>
          <a:p>
            <a:pPr algn="r"/>
            <a:r>
              <a:rPr lang="fa-IR" sz="2400" kern="0" dirty="0">
                <a:cs typeface="B Zar" panose="00000400000000000000" pitchFamily="2" charset="-78"/>
              </a:rPr>
              <a:t>تاریخ تقاضا:</a:t>
            </a:r>
            <a:endParaRPr lang="en-US" sz="2400" kern="0" dirty="0">
              <a:cs typeface="B Zar" panose="00000400000000000000" pitchFamily="2" charset="-78"/>
            </a:endParaRPr>
          </a:p>
          <a:p>
            <a:pPr algn="r"/>
            <a:endParaRPr lang="en-US" sz="2400" kern="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5497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53064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Zar" panose="00000400000000000000" pitchFamily="2" charset="-78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797068" y="142510"/>
            <a:ext cx="544918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2400" b="1" dirty="0">
                <a:solidFill>
                  <a:srgbClr val="C00000"/>
                </a:solidFill>
                <a:latin typeface="Calibri" pitchFamily="34" charset="0"/>
                <a:cs typeface="B Zar" panose="00000400000000000000" pitchFamily="2" charset="-78"/>
              </a:rPr>
              <a:t>مشخصات شركت / هسته فناور</a:t>
            </a:r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xmlns="" id="{04AD3382-9B33-6DEF-70E0-24B938C452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715883"/>
              </p:ext>
            </p:extLst>
          </p:nvPr>
        </p:nvGraphicFramePr>
        <p:xfrm>
          <a:off x="2085732" y="925285"/>
          <a:ext cx="9170097" cy="5693227"/>
        </p:xfrm>
        <a:graphic>
          <a:graphicData uri="http://schemas.openxmlformats.org/drawingml/2006/table">
            <a:tbl>
              <a:tblPr firstRow="1" bandRow="1"/>
              <a:tblGrid>
                <a:gridCol w="2327402">
                  <a:extLst>
                    <a:ext uri="{9D8B030D-6E8A-4147-A177-3AD203B41FA5}">
                      <a16:colId xmlns:a16="http://schemas.microsoft.com/office/drawing/2014/main" xmlns="" val="2119112139"/>
                    </a:ext>
                  </a:extLst>
                </a:gridCol>
                <a:gridCol w="3114988">
                  <a:extLst>
                    <a:ext uri="{9D8B030D-6E8A-4147-A177-3AD203B41FA5}">
                      <a16:colId xmlns:a16="http://schemas.microsoft.com/office/drawing/2014/main" xmlns="" val="1332174795"/>
                    </a:ext>
                  </a:extLst>
                </a:gridCol>
                <a:gridCol w="3727707">
                  <a:extLst>
                    <a:ext uri="{9D8B030D-6E8A-4147-A177-3AD203B41FA5}">
                      <a16:colId xmlns:a16="http://schemas.microsoft.com/office/drawing/2014/main" xmlns="" val="2337866970"/>
                    </a:ext>
                  </a:extLst>
                </a:gridCol>
              </a:tblGrid>
              <a:tr h="49376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solidFill>
                            <a:srgbClr val="C00000"/>
                          </a:solidFill>
                          <a:latin typeface="+mn-lt"/>
                          <a:cs typeface="B Zar" panose="00000400000000000000" pitchFamily="2" charset="-78"/>
                        </a:rPr>
                        <a:t>هسته فناور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solidFill>
                            <a:srgbClr val="C00000"/>
                          </a:solidFill>
                          <a:latin typeface="+mn-lt"/>
                          <a:cs typeface="B Zar" panose="00000400000000000000" pitchFamily="2" charset="-78"/>
                        </a:rPr>
                        <a:t>شرکت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solidFill>
                            <a:srgbClr val="C00000"/>
                          </a:solidFill>
                          <a:latin typeface="+mn-lt"/>
                          <a:cs typeface="B Zar" panose="00000400000000000000" pitchFamily="2" charset="-78"/>
                        </a:rPr>
                        <a:t>مشخصات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18782024"/>
                  </a:ext>
                </a:extLst>
              </a:tr>
              <a:tr h="49376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dirty="0">
                        <a:solidFill>
                          <a:srgbClr val="003300"/>
                        </a:solidFill>
                        <a:latin typeface="+mn-lt"/>
                        <a:cs typeface="B Zar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rgbClr val="003300"/>
                        </a:solidFill>
                        <a:cs typeface="B Zar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solidFill>
                            <a:srgbClr val="003300"/>
                          </a:solidFill>
                          <a:latin typeface="+mn-lt"/>
                          <a:cs typeface="B Zar" panose="00000400000000000000" pitchFamily="2" charset="-78"/>
                        </a:rPr>
                        <a:t>نام شرکت/هسته فناور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10007063"/>
                  </a:ext>
                </a:extLst>
              </a:tr>
              <a:tr h="49376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dirty="0">
                        <a:solidFill>
                          <a:srgbClr val="003300"/>
                        </a:solidFill>
                        <a:latin typeface="+mn-lt"/>
                        <a:cs typeface="B Zar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rgbClr val="003300"/>
                        </a:solidFill>
                        <a:cs typeface="B Zar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solidFill>
                            <a:srgbClr val="003300"/>
                          </a:solidFill>
                          <a:latin typeface="+mn-lt"/>
                          <a:cs typeface="B Zar" panose="00000400000000000000" pitchFamily="2" charset="-78"/>
                        </a:rPr>
                        <a:t>نام کامل مدیرعامل/نماینده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96446919"/>
                  </a:ext>
                </a:extLst>
              </a:tr>
              <a:tr h="546131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dirty="0">
                        <a:solidFill>
                          <a:srgbClr val="003300"/>
                        </a:solidFill>
                        <a:latin typeface="+mn-lt"/>
                        <a:cs typeface="B Zar" panose="00000400000000000000" pitchFamily="2" charset="-78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rgbClr val="003300"/>
                        </a:solidFill>
                        <a:cs typeface="B Zar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solidFill>
                            <a:srgbClr val="003300"/>
                          </a:solidFill>
                          <a:latin typeface="+mn-lt"/>
                          <a:cs typeface="B Zar" panose="00000400000000000000" pitchFamily="2" charset="-78"/>
                        </a:rPr>
                        <a:t>شماره و تاریخ ثبت شرکت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44288672"/>
                  </a:ext>
                </a:extLst>
              </a:tr>
              <a:tr h="546131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dirty="0">
                        <a:solidFill>
                          <a:srgbClr val="003300"/>
                        </a:solidFill>
                        <a:latin typeface="+mn-lt"/>
                        <a:cs typeface="B Zar" panose="00000400000000000000" pitchFamily="2" charset="-78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solidFill>
                          <a:srgbClr val="003300"/>
                        </a:solidFill>
                        <a:cs typeface="B Zar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solidFill>
                            <a:srgbClr val="003300"/>
                          </a:solidFill>
                          <a:latin typeface="+mn-lt"/>
                          <a:cs typeface="B Zar" panose="00000400000000000000" pitchFamily="2" charset="-78"/>
                        </a:rPr>
                        <a:t>نوع شرکت ثبت شده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6557308"/>
                  </a:ext>
                </a:extLst>
              </a:tr>
              <a:tr h="546131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dirty="0">
                        <a:solidFill>
                          <a:srgbClr val="003300"/>
                        </a:solidFill>
                        <a:latin typeface="+mn-lt"/>
                        <a:cs typeface="B Zar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>
                        <a:solidFill>
                          <a:srgbClr val="003300"/>
                        </a:solidFill>
                        <a:cs typeface="B Zar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solidFill>
                            <a:srgbClr val="003300"/>
                          </a:solidFill>
                          <a:latin typeface="+mn-lt"/>
                          <a:cs typeface="B Zar" panose="00000400000000000000" pitchFamily="2" charset="-78"/>
                        </a:rPr>
                        <a:t>شناسه ملی/کد ملی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50172898"/>
                  </a:ext>
                </a:extLst>
              </a:tr>
              <a:tr h="546131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dirty="0">
                        <a:solidFill>
                          <a:srgbClr val="003300"/>
                        </a:solidFill>
                        <a:latin typeface="+mn-lt"/>
                        <a:cs typeface="B Zar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>
                        <a:solidFill>
                          <a:srgbClr val="003300"/>
                        </a:solidFill>
                        <a:cs typeface="B Zar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solidFill>
                            <a:srgbClr val="003300"/>
                          </a:solidFill>
                          <a:latin typeface="+mn-lt"/>
                          <a:cs typeface="B Zar" panose="00000400000000000000" pitchFamily="2" charset="-78"/>
                        </a:rPr>
                        <a:t>وضعيت دانش بنياني (نوع ...)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8860444"/>
                  </a:ext>
                </a:extLst>
              </a:tr>
              <a:tr h="546131">
                <a:tc>
                  <a:txBody>
                    <a:bodyPr/>
                    <a:lstStyle/>
                    <a:p>
                      <a:pPr algn="ctr"/>
                      <a:endParaRPr lang="en-US" sz="1600" b="1" kern="120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3300"/>
                        </a:solidFill>
                        <a:cs typeface="B Zar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solidFill>
                            <a:srgbClr val="003300"/>
                          </a:solidFill>
                          <a:latin typeface="+mn-lt"/>
                          <a:cs typeface="B Zar" panose="00000400000000000000" pitchFamily="2" charset="-78"/>
                        </a:rPr>
                        <a:t>تاریخ مجوز دانش بنیان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0427258"/>
                  </a:ext>
                </a:extLst>
              </a:tr>
              <a:tr h="49376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3300"/>
                        </a:solidFill>
                        <a:cs typeface="B Zar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rgbClr val="003300"/>
                        </a:solidFill>
                        <a:cs typeface="B Zar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solidFill>
                            <a:srgbClr val="003300"/>
                          </a:solidFill>
                          <a:latin typeface="+mn-lt"/>
                          <a:cs typeface="B Zar" panose="00000400000000000000" pitchFamily="2" charset="-78"/>
                        </a:rPr>
                        <a:t>حوزه مالیاتی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36741743"/>
                  </a:ext>
                </a:extLst>
              </a:tr>
              <a:tr h="49376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3300"/>
                        </a:solidFill>
                        <a:cs typeface="B Zar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rgbClr val="003300"/>
                        </a:solidFill>
                        <a:cs typeface="B Zar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B Zar" panose="00000400000000000000" pitchFamily="2" charset="-78"/>
                        </a:rPr>
                        <a:t>شعبه بیمه</a:t>
                      </a:r>
                      <a:endParaRPr lang="en-US" sz="1600" b="1" kern="120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22379621"/>
                  </a:ext>
                </a:extLst>
              </a:tr>
              <a:tr h="49376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3300"/>
                        </a:solidFill>
                        <a:cs typeface="B Zar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rgbClr val="003300"/>
                        </a:solidFill>
                        <a:cs typeface="B Zar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solidFill>
                            <a:srgbClr val="003300"/>
                          </a:solidFill>
                          <a:latin typeface="+mn-lt"/>
                          <a:cs typeface="B Zar" panose="00000400000000000000" pitchFamily="2" charset="-78"/>
                        </a:rPr>
                        <a:t>نوع و متراژ فضای مورد تقاضا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80214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992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53064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Zar" panose="00000400000000000000" pitchFamily="2" charset="-78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7869B098-A37D-7061-5688-9E7089E417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830000"/>
              </p:ext>
            </p:extLst>
          </p:nvPr>
        </p:nvGraphicFramePr>
        <p:xfrm>
          <a:off x="1598649" y="2129600"/>
          <a:ext cx="1605130" cy="2978001"/>
        </p:xfrm>
        <a:graphic>
          <a:graphicData uri="http://schemas.openxmlformats.org/drawingml/2006/table">
            <a:tbl>
              <a:tblPr firstRow="1" bandRow="1"/>
              <a:tblGrid>
                <a:gridCol w="1605130">
                  <a:extLst>
                    <a:ext uri="{9D8B030D-6E8A-4147-A177-3AD203B41FA5}">
                      <a16:colId xmlns:a16="http://schemas.microsoft.com/office/drawing/2014/main" xmlns="" val="1112686004"/>
                    </a:ext>
                  </a:extLst>
                </a:gridCol>
              </a:tblGrid>
              <a:tr h="2337921">
                <a:tc>
                  <a:txBody>
                    <a:bodyPr/>
                    <a:lstStyle/>
                    <a:p>
                      <a:endParaRPr lang="en-US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9235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Zar" panose="00000400000000000000" pitchFamily="2" charset="-78"/>
                        </a:rPr>
                        <a:t>محل الصاق لوگوی شرکت</a:t>
                      </a:r>
                      <a:endParaRPr lang="en-US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85099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ACAD7F83-A68D-CC7E-B507-B0FED50D10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615386"/>
              </p:ext>
            </p:extLst>
          </p:nvPr>
        </p:nvGraphicFramePr>
        <p:xfrm>
          <a:off x="3396344" y="1251858"/>
          <a:ext cx="8479970" cy="5399312"/>
        </p:xfrm>
        <a:graphic>
          <a:graphicData uri="http://schemas.openxmlformats.org/drawingml/2006/table">
            <a:tbl>
              <a:tblPr rtl="1"/>
              <a:tblGrid>
                <a:gridCol w="47172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62714">
                  <a:extLst>
                    <a:ext uri="{9D8B030D-6E8A-4147-A177-3AD203B41FA5}">
                      <a16:colId xmlns:a16="http://schemas.microsoft.com/office/drawing/2014/main" xmlns="" val="4063595101"/>
                    </a:ext>
                  </a:extLst>
                </a:gridCol>
              </a:tblGrid>
              <a:tr h="944362">
                <a:tc>
                  <a:txBody>
                    <a:bodyPr/>
                    <a:lstStyle/>
                    <a:p>
                      <a:pPr marL="120650" indent="0" algn="ctr" rtl="1" fontAlgn="b"/>
                      <a:r>
                        <a:rPr lang="fa-IR" sz="1600" b="1" dirty="0">
                          <a:solidFill>
                            <a:srgbClr val="FF0000"/>
                          </a:solidFill>
                          <a:cs typeface="B Zar" panose="00000400000000000000" pitchFamily="2" charset="-78"/>
                        </a:rPr>
                        <a:t>حوزه فناوری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 panose="00000400000000000000" pitchFamily="2" charset="-78"/>
                          <a:cs typeface="B Zar" panose="00000400000000000000" pitchFamily="2" charset="-78"/>
                        </a:rPr>
                        <a:t>لطفا یک مورد را با تیک مشخص نمایید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2670">
                <a:tc>
                  <a:txBody>
                    <a:bodyPr/>
                    <a:lstStyle/>
                    <a:p>
                      <a:pPr marL="285750" indent="0" algn="r" rtl="1" fontAlgn="b"/>
                      <a:r>
                        <a:rPr lang="fa-IR" sz="1600" b="0" i="0" u="none" strike="noStrike" dirty="0">
                          <a:solidFill>
                            <a:srgbClr val="003300"/>
                          </a:solidFill>
                          <a:effectLst/>
                          <a:latin typeface="B Nazanin" panose="00000400000000000000" pitchFamily="2" charset="-78"/>
                          <a:cs typeface="B Zar" panose="00000400000000000000" pitchFamily="2" charset="-78"/>
                        </a:rPr>
                        <a:t>فناوري زيستي، کشاورزي و صنايع غذايي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2670">
                <a:tc>
                  <a:txBody>
                    <a:bodyPr/>
                    <a:lstStyle/>
                    <a:p>
                      <a:pPr marL="285750" indent="0" algn="r" rtl="1" fontAlgn="b"/>
                      <a:r>
                        <a:rPr lang="fa-IR" sz="1600" b="0" i="0" u="none" strike="noStrike" dirty="0">
                          <a:solidFill>
                            <a:srgbClr val="003300"/>
                          </a:solidFill>
                          <a:effectLst/>
                          <a:latin typeface="B Nazanin" panose="00000400000000000000" pitchFamily="2" charset="-78"/>
                          <a:cs typeface="B Zar" panose="00000400000000000000" pitchFamily="2" charset="-78"/>
                        </a:rPr>
                        <a:t>دارو و فرآورده های پیشرفته تشخیص و درمان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fa-IR" sz="1200" b="0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57506">
                <a:tc>
                  <a:txBody>
                    <a:bodyPr/>
                    <a:lstStyle/>
                    <a:p>
                      <a:pPr marL="285750" indent="0" algn="r" rtl="1" fontAlgn="b"/>
                      <a:r>
                        <a:rPr lang="fa-IR" sz="1600" b="0" i="0" u="none" strike="noStrike" dirty="0">
                          <a:solidFill>
                            <a:srgbClr val="003300"/>
                          </a:solidFill>
                          <a:effectLst/>
                          <a:latin typeface="B Nazanin" panose="00000400000000000000" pitchFamily="2" charset="-78"/>
                          <a:cs typeface="B Zar" panose="00000400000000000000" pitchFamily="2" charset="-78"/>
                        </a:rPr>
                        <a:t>مواد پیشرفته و محصولات مبتنی بر فناوری های شیمیایی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2670">
                <a:tc>
                  <a:txBody>
                    <a:bodyPr/>
                    <a:lstStyle/>
                    <a:p>
                      <a:pPr marL="285750" indent="0" algn="r" rtl="1" fontAlgn="b"/>
                      <a:r>
                        <a:rPr lang="fa-IR" sz="1600" b="0" i="0" u="none" strike="noStrike" dirty="0">
                          <a:solidFill>
                            <a:srgbClr val="003300"/>
                          </a:solidFill>
                          <a:effectLst/>
                          <a:latin typeface="B Nazanin" panose="00000400000000000000" pitchFamily="2" charset="-78"/>
                          <a:cs typeface="B Zar" panose="00000400000000000000" pitchFamily="2" charset="-78"/>
                        </a:rPr>
                        <a:t>ماشین آلات و تجهیزات پیشرفته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2670">
                <a:tc>
                  <a:txBody>
                    <a:bodyPr/>
                    <a:lstStyle/>
                    <a:p>
                      <a:pPr marL="285750" indent="0" algn="r" rtl="1" fontAlgn="b"/>
                      <a:r>
                        <a:rPr lang="fa-IR" sz="1600" b="0" i="0" u="none" strike="noStrike" dirty="0">
                          <a:solidFill>
                            <a:srgbClr val="003300"/>
                          </a:solidFill>
                          <a:effectLst/>
                          <a:latin typeface="B Nazanin" panose="00000400000000000000" pitchFamily="2" charset="-78"/>
                          <a:cs typeface="B Zar" panose="00000400000000000000" pitchFamily="2" charset="-78"/>
                        </a:rPr>
                        <a:t>وسايل، ملزومات و تجهيزات پزشکي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fa-IR" sz="1200" b="0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2670">
                <a:tc>
                  <a:txBody>
                    <a:bodyPr/>
                    <a:lstStyle/>
                    <a:p>
                      <a:pPr marL="285750" indent="0" algn="r" rtl="1" fontAlgn="b"/>
                      <a:r>
                        <a:rPr lang="fa-IR" sz="1600" b="0" i="0" u="none" strike="noStrike" dirty="0">
                          <a:solidFill>
                            <a:srgbClr val="003300"/>
                          </a:solidFill>
                          <a:effectLst/>
                          <a:latin typeface="B Nazanin" panose="00000400000000000000" pitchFamily="2" charset="-78"/>
                          <a:cs typeface="B Zar" panose="00000400000000000000" pitchFamily="2" charset="-78"/>
                        </a:rPr>
                        <a:t>برق و الکترونيک، فوتونيک، مخابرات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fa-IR" sz="1200" b="0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2670">
                <a:tc>
                  <a:txBody>
                    <a:bodyPr/>
                    <a:lstStyle/>
                    <a:p>
                      <a:pPr marL="285750" indent="0" algn="r" rtl="1" fontAlgn="b"/>
                      <a:r>
                        <a:rPr lang="fa-IR" sz="1600" b="0" i="0" u="none" strike="noStrike" dirty="0">
                          <a:solidFill>
                            <a:srgbClr val="003300"/>
                          </a:solidFill>
                          <a:effectLst/>
                          <a:latin typeface="B Nazanin" panose="00000400000000000000" pitchFamily="2" charset="-78"/>
                          <a:cs typeface="B Zar" panose="00000400000000000000" pitchFamily="2" charset="-78"/>
                        </a:rPr>
                        <a:t>فناوری اطلاعات و نرم افزارهای رایانه ای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fa-IR" sz="1200" b="0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52670">
                <a:tc>
                  <a:txBody>
                    <a:bodyPr/>
                    <a:lstStyle/>
                    <a:p>
                      <a:pPr marL="285750" indent="0" algn="r" rtl="1" fontAlgn="b"/>
                      <a:r>
                        <a:rPr lang="fa-IR" sz="1600" b="0" i="0" u="none" strike="noStrike" dirty="0">
                          <a:solidFill>
                            <a:srgbClr val="003300"/>
                          </a:solidFill>
                          <a:effectLst/>
                          <a:latin typeface="B Nazanin" panose="00000400000000000000" pitchFamily="2" charset="-78"/>
                          <a:cs typeface="B Zar" panose="00000400000000000000" pitchFamily="2" charset="-78"/>
                        </a:rPr>
                        <a:t>خدمات تجاری سازی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fa-IR" sz="1200" b="0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28754">
                <a:tc>
                  <a:txBody>
                    <a:bodyPr/>
                    <a:lstStyle/>
                    <a:p>
                      <a:pPr marL="285750" indent="0" algn="r" rtl="1" fontAlgn="b"/>
                      <a:r>
                        <a:rPr lang="fa-IR" sz="1600" b="0" i="0" u="none" strike="noStrike" dirty="0">
                          <a:solidFill>
                            <a:srgbClr val="003300"/>
                          </a:solidFill>
                          <a:effectLst/>
                          <a:latin typeface="B Nazanin" panose="00000400000000000000" pitchFamily="2" charset="-78"/>
                          <a:cs typeface="B Zar" panose="00000400000000000000" pitchFamily="2" charset="-78"/>
                        </a:rPr>
                        <a:t>صنايع فرهنگي، خلاق، علوم انساني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20F5D91-AEE3-23FA-DCEC-3C5596E35489}"/>
              </a:ext>
            </a:extLst>
          </p:cNvPr>
          <p:cNvSpPr txBox="1"/>
          <p:nvPr/>
        </p:nvSpPr>
        <p:spPr>
          <a:xfrm>
            <a:off x="2981696" y="438911"/>
            <a:ext cx="66224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0650" indent="0" algn="r" rtl="1" fontAlgn="b"/>
            <a:r>
              <a:rPr lang="fa-IR" sz="1800" b="1" dirty="0">
                <a:solidFill>
                  <a:srgbClr val="FF0000"/>
                </a:solidFill>
                <a:cs typeface="B Zar" panose="00000400000000000000" pitchFamily="2" charset="-78"/>
              </a:rPr>
              <a:t>حوزه فناوری فعالیت متقاضی بر اساس تقسیم بندی معاونت علمی و فناوری:</a:t>
            </a:r>
            <a:endParaRPr lang="fa-IR" sz="1800" b="1" i="0" u="none" strike="noStrike" dirty="0">
              <a:solidFill>
                <a:srgbClr val="000000"/>
              </a:solidFill>
              <a:effectLst/>
              <a:latin typeface="B Nazanin" panose="00000400000000000000" pitchFamily="2" charset="-78"/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40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53064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Zar" panose="000004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93772" y="1677849"/>
            <a:ext cx="6444342" cy="36933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solidFill>
                  <a:srgbClr val="003300"/>
                </a:solidFill>
                <a:cs typeface="B Zar" panose="00000400000000000000" pitchFamily="2" charset="-78"/>
              </a:rPr>
              <a:t>نام: </a:t>
            </a:r>
          </a:p>
          <a:p>
            <a:pPr algn="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solidFill>
                  <a:srgbClr val="003300"/>
                </a:solidFill>
                <a:cs typeface="B Zar" panose="00000400000000000000" pitchFamily="2" charset="-78"/>
              </a:rPr>
              <a:t>نام خانوادگی: </a:t>
            </a:r>
          </a:p>
          <a:p>
            <a:pPr algn="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solidFill>
                  <a:srgbClr val="003300"/>
                </a:solidFill>
                <a:cs typeface="B Zar" panose="00000400000000000000" pitchFamily="2" charset="-78"/>
              </a:rPr>
              <a:t>کد ملی:</a:t>
            </a:r>
          </a:p>
          <a:p>
            <a:pPr algn="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solidFill>
                  <a:srgbClr val="003300"/>
                </a:solidFill>
                <a:cs typeface="B Zar" panose="00000400000000000000" pitchFamily="2" charset="-78"/>
              </a:rPr>
              <a:t>آخرین مدرک تحصیلی:</a:t>
            </a:r>
          </a:p>
          <a:p>
            <a:pPr algn="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solidFill>
                  <a:srgbClr val="003300"/>
                </a:solidFill>
                <a:cs typeface="B Zar" panose="00000400000000000000" pitchFamily="2" charset="-78"/>
              </a:rPr>
              <a:t>رشته تحصیلی:</a:t>
            </a:r>
          </a:p>
          <a:p>
            <a:pPr algn="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solidFill>
                  <a:srgbClr val="003300"/>
                </a:solidFill>
                <a:cs typeface="B Zar" panose="00000400000000000000" pitchFamily="2" charset="-78"/>
              </a:rPr>
              <a:t>تلفن همراه:</a:t>
            </a:r>
          </a:p>
          <a:p>
            <a:pPr algn="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solidFill>
                  <a:srgbClr val="003300"/>
                </a:solidFill>
                <a:cs typeface="B Zar" panose="00000400000000000000" pitchFamily="2" charset="-78"/>
              </a:rPr>
              <a:t>تلفن ثابت:</a:t>
            </a:r>
          </a:p>
          <a:p>
            <a:pPr algn="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solidFill>
                  <a:srgbClr val="003300"/>
                </a:solidFill>
                <a:cs typeface="B Zar" panose="00000400000000000000" pitchFamily="2" charset="-78"/>
              </a:rPr>
              <a:t>پست الکترونیک: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a-IR" dirty="0">
              <a:solidFill>
                <a:schemeClr val="accent6">
                  <a:lumMod val="50000"/>
                </a:schemeClr>
              </a:solidFill>
              <a:cs typeface="B Zar" panose="00000400000000000000" pitchFamily="2" charset="-78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3697504" y="76200"/>
            <a:ext cx="5758223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2400" b="1" dirty="0">
                <a:solidFill>
                  <a:srgbClr val="C00000"/>
                </a:solidFill>
                <a:latin typeface="Calibri" pitchFamily="34" charset="0"/>
                <a:cs typeface="B Zar" panose="00000400000000000000" pitchFamily="2" charset="-78"/>
              </a:rPr>
              <a:t>مشخصات نماینده رسمی شرکت/هسته فناور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DA277EF7-581A-6700-B664-AA08EC9BFF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699167"/>
              </p:ext>
            </p:extLst>
          </p:nvPr>
        </p:nvGraphicFramePr>
        <p:xfrm>
          <a:off x="1487615" y="1939999"/>
          <a:ext cx="1605130" cy="2978001"/>
        </p:xfrm>
        <a:graphic>
          <a:graphicData uri="http://schemas.openxmlformats.org/drawingml/2006/table">
            <a:tbl>
              <a:tblPr firstRow="1" bandRow="1"/>
              <a:tblGrid>
                <a:gridCol w="1605130">
                  <a:extLst>
                    <a:ext uri="{9D8B030D-6E8A-4147-A177-3AD203B41FA5}">
                      <a16:colId xmlns:a16="http://schemas.microsoft.com/office/drawing/2014/main" xmlns="" val="1112686004"/>
                    </a:ext>
                  </a:extLst>
                </a:gridCol>
              </a:tblGrid>
              <a:tr h="2337921">
                <a:tc>
                  <a:txBody>
                    <a:bodyPr/>
                    <a:lstStyle/>
                    <a:p>
                      <a:endParaRPr lang="en-US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9235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Zar" panose="00000400000000000000" pitchFamily="2" charset="-78"/>
                        </a:rPr>
                        <a:t>محل الصاق تصویر نماینده</a:t>
                      </a:r>
                      <a:endParaRPr lang="en-US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850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018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53064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Zar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299438" y="226988"/>
            <a:ext cx="140294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r" rtl="1">
              <a:lnSpc>
                <a:spcPct val="200000"/>
              </a:lnSpc>
            </a:pPr>
            <a:r>
              <a:rPr lang="fa-IR" sz="2400" b="1" dirty="0">
                <a:solidFill>
                  <a:srgbClr val="C00000"/>
                </a:solidFill>
                <a:cs typeface="B Zar" panose="00000400000000000000" pitchFamily="2" charset="-78"/>
              </a:rPr>
              <a:t>سهام داران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451331"/>
              </p:ext>
            </p:extLst>
          </p:nvPr>
        </p:nvGraphicFramePr>
        <p:xfrm>
          <a:off x="2416628" y="1295398"/>
          <a:ext cx="8871858" cy="506186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9973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890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858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50543">
                  <a:extLst>
                    <a:ext uri="{9D8B030D-6E8A-4147-A177-3AD203B41FA5}">
                      <a16:colId xmlns:a16="http://schemas.microsoft.com/office/drawing/2014/main" xmlns="" val="2751003519"/>
                    </a:ext>
                  </a:extLst>
                </a:gridCol>
                <a:gridCol w="13870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6215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1237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rgbClr val="003300"/>
                          </a:solidFill>
                          <a:effectLst/>
                          <a:cs typeface="B Zar" panose="00000400000000000000" pitchFamily="2" charset="-78"/>
                        </a:rPr>
                        <a:t>ردیف</a:t>
                      </a:r>
                      <a:endParaRPr lang="en-US" sz="16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rgbClr val="003300"/>
                          </a:solidFill>
                          <a:effectLst/>
                          <a:cs typeface="B Zar" panose="00000400000000000000" pitchFamily="2" charset="-78"/>
                        </a:rPr>
                        <a:t>نام و نام خانوادگی</a:t>
                      </a:r>
                      <a:endParaRPr lang="en-US" sz="16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>
                          <a:solidFill>
                            <a:srgbClr val="0033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Zar" panose="00000400000000000000" pitchFamily="2" charset="-78"/>
                        </a:rPr>
                        <a:t>کد ملی</a:t>
                      </a:r>
                      <a:endParaRPr lang="en-US" sz="16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>
                          <a:solidFill>
                            <a:srgbClr val="003300"/>
                          </a:solidFill>
                          <a:effectLst/>
                          <a:cs typeface="B Zar" panose="00000400000000000000" pitchFamily="2" charset="-78"/>
                        </a:rPr>
                        <a:t>درجه تحصیلی</a:t>
                      </a:r>
                      <a:endParaRPr lang="en-US" sz="16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rgbClr val="003300"/>
                          </a:solidFill>
                          <a:effectLst/>
                          <a:cs typeface="B Zar" panose="00000400000000000000" pitchFamily="2" charset="-78"/>
                        </a:rPr>
                        <a:t>رشته تحصیلی</a:t>
                      </a:r>
                      <a:endParaRPr lang="en-US" sz="16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rgbClr val="003300"/>
                          </a:solidFill>
                          <a:effectLst/>
                          <a:cs typeface="B Zar" panose="00000400000000000000" pitchFamily="2" charset="-78"/>
                        </a:rPr>
                        <a:t>درصد سهام</a:t>
                      </a:r>
                      <a:endParaRPr lang="en-US" sz="16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1237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rgbClr val="003300"/>
                          </a:solidFill>
                          <a:effectLst/>
                          <a:cs typeface="B Zar" panose="00000400000000000000" pitchFamily="2" charset="-78"/>
                        </a:rPr>
                        <a:t>1</a:t>
                      </a: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1237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rgbClr val="003300"/>
                          </a:solidFill>
                          <a:effectLst/>
                          <a:cs typeface="B Zar" panose="00000400000000000000" pitchFamily="2" charset="-78"/>
                        </a:rPr>
                        <a:t>2</a:t>
                      </a: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1237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rgbClr val="003300"/>
                          </a:solidFill>
                          <a:effectLst/>
                          <a:cs typeface="B Zar" panose="00000400000000000000" pitchFamily="2" charset="-78"/>
                        </a:rPr>
                        <a:t>3</a:t>
                      </a: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1237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rgbClr val="0033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Zar" panose="00000400000000000000" pitchFamily="2" charset="-78"/>
                        </a:rPr>
                        <a:t>...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3806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864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53064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Zar" panose="00000400000000000000" pitchFamily="2" charset="-78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CB4BE5AE-8F91-A9D1-E63C-97AD7C30C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841297"/>
              </p:ext>
            </p:extLst>
          </p:nvPr>
        </p:nvGraphicFramePr>
        <p:xfrm>
          <a:off x="1670957" y="1141226"/>
          <a:ext cx="10303329" cy="486769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8059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78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88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161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15816">
                  <a:extLst>
                    <a:ext uri="{9D8B030D-6E8A-4147-A177-3AD203B41FA5}">
                      <a16:colId xmlns:a16="http://schemas.microsoft.com/office/drawing/2014/main" xmlns="" val="1020013570"/>
                    </a:ext>
                  </a:extLst>
                </a:gridCol>
                <a:gridCol w="1230149">
                  <a:extLst>
                    <a:ext uri="{9D8B030D-6E8A-4147-A177-3AD203B41FA5}">
                      <a16:colId xmlns:a16="http://schemas.microsoft.com/office/drawing/2014/main" xmlns="" val="599349556"/>
                    </a:ext>
                  </a:extLst>
                </a:gridCol>
                <a:gridCol w="1173107">
                  <a:extLst>
                    <a:ext uri="{9D8B030D-6E8A-4147-A177-3AD203B41FA5}">
                      <a16:colId xmlns:a16="http://schemas.microsoft.com/office/drawing/2014/main" xmlns="" val="1482797456"/>
                    </a:ext>
                  </a:extLst>
                </a:gridCol>
              </a:tblGrid>
              <a:tr h="593049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chemeClr val="tx1"/>
                          </a:solidFill>
                          <a:effectLst/>
                          <a:cs typeface="B Zar" panose="00000400000000000000" pitchFamily="2" charset="-78"/>
                        </a:rPr>
                        <a:t>ردیف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chemeClr val="tx1"/>
                          </a:solidFill>
                          <a:effectLst/>
                          <a:cs typeface="B Zar" panose="00000400000000000000" pitchFamily="2" charset="-78"/>
                        </a:rPr>
                        <a:t>نام و نام خانوادگی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chemeClr val="tx1"/>
                          </a:solidFill>
                          <a:effectLst/>
                          <a:cs typeface="B Zar" panose="00000400000000000000" pitchFamily="2" charset="-78"/>
                        </a:rPr>
                        <a:t>مقطع تحصیلی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B Zar" panose="00000400000000000000" pitchFamily="2" charset="-78"/>
                        </a:rPr>
                        <a:t>زمينة تخصصي</a:t>
                      </a: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lang="fa-IR" sz="16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B Zar" panose="00000400000000000000" pitchFamily="2" charset="-78"/>
                        </a:rPr>
                        <a:t>سمت در واحد فناوری</a:t>
                      </a: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Zar" panose="00000400000000000000" pitchFamily="2" charset="-78"/>
                        </a:rPr>
                        <a:t>نوع همکاری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 anchorCtr="1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kern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97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lang="fa-IR" sz="16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B Zar" panose="00000400000000000000" pitchFamily="2" charset="-78"/>
                        </a:rPr>
                        <a:t>تمام وقت</a:t>
                      </a: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marL="91436" marR="91436" anchor="ctr" anchorCtr="1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lang="fa-IR" sz="16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B Zar" panose="00000400000000000000" pitchFamily="2" charset="-78"/>
                        </a:rPr>
                        <a:t>پاره وقت</a:t>
                      </a: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marL="91436" marR="91436" anchor="ctr" anchorCtr="1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7572151"/>
                  </a:ext>
                </a:extLst>
              </a:tr>
              <a:tr h="392782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Zar" panose="00000400000000000000" pitchFamily="2" charset="-78"/>
                        </a:rPr>
                        <a:t>1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2782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Zar" panose="00000400000000000000" pitchFamily="2" charset="-78"/>
                        </a:rPr>
                        <a:t>2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2782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Zar" panose="00000400000000000000" pitchFamily="2" charset="-78"/>
                        </a:rPr>
                        <a:t>3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2782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Zar" panose="00000400000000000000" pitchFamily="2" charset="-78"/>
                        </a:rPr>
                        <a:t>5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5063751"/>
                  </a:ext>
                </a:extLst>
              </a:tr>
              <a:tr h="392782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Zar" panose="00000400000000000000" pitchFamily="2" charset="-78"/>
                        </a:rPr>
                        <a:t>5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44482745"/>
                  </a:ext>
                </a:extLst>
              </a:tr>
              <a:tr h="585135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Zar" panose="00000400000000000000" pitchFamily="2" charset="-78"/>
                        </a:rPr>
                        <a:t>6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91436" marR="91436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91436" marR="91436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Zar" panose="00000400000000000000" pitchFamily="2" charset="-78"/>
                      </a:endParaRPr>
                    </a:p>
                  </a:txBody>
                  <a:tcPr marL="91436" marR="91436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84917196"/>
                  </a:ext>
                </a:extLst>
              </a:tr>
              <a:tr h="51956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lang="fa-I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Zar" panose="00000400000000000000" pitchFamily="2" charset="-78"/>
                        </a:rPr>
                        <a:t>7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91436" marR="914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91436" marR="914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91436" marR="91436" anchor="ctr" horzOverflow="overflow"/>
                </a:tc>
                <a:extLst>
                  <a:ext uri="{0D108BD9-81ED-4DB2-BD59-A6C34878D82A}">
                    <a16:rowId xmlns:a16="http://schemas.microsoft.com/office/drawing/2014/main" xmlns="" val="1133186512"/>
                  </a:ext>
                </a:extLst>
              </a:tr>
              <a:tr h="74628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lang="fa-I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Zar" panose="00000400000000000000" pitchFamily="2" charset="-78"/>
                        </a:rPr>
                        <a:t>8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91436" marR="91436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91436" marR="91436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91436" marR="91436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1365DDC-EF05-B5AA-D18B-505A6024E037}"/>
              </a:ext>
            </a:extLst>
          </p:cNvPr>
          <p:cNvSpPr txBox="1"/>
          <p:nvPr/>
        </p:nvSpPr>
        <p:spPr>
          <a:xfrm>
            <a:off x="5515618" y="199026"/>
            <a:ext cx="55693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000" b="1" dirty="0">
                <a:solidFill>
                  <a:srgbClr val="C00000"/>
                </a:solidFill>
                <a:cs typeface="B Zar" panose="00000400000000000000" pitchFamily="2" charset="-78"/>
              </a:rPr>
              <a:t>پرسنل واحد فناور، مسئوليت و تحصيلات آنها</a:t>
            </a:r>
          </a:p>
        </p:txBody>
      </p:sp>
    </p:spTree>
    <p:extLst>
      <p:ext uri="{BB962C8B-B14F-4D97-AF65-F5344CB8AC3E}">
        <p14:creationId xmlns:p14="http://schemas.microsoft.com/office/powerpoint/2010/main" val="118215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53064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Zar" panose="000004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069615B-36E5-0097-C540-A8063F02282D}"/>
              </a:ext>
            </a:extLst>
          </p:cNvPr>
          <p:cNvSpPr txBox="1"/>
          <p:nvPr/>
        </p:nvSpPr>
        <p:spPr>
          <a:xfrm>
            <a:off x="1646711" y="964869"/>
            <a:ext cx="10414659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a-IR" sz="1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Zar" panose="00000400000000000000" pitchFamily="2" charset="-78"/>
              </a:rPr>
              <a:t> </a:t>
            </a:r>
            <a:r>
              <a:rPr lang="fa-IR" sz="1800" kern="0" dirty="0">
                <a:cs typeface="B Zar" panose="00000400000000000000" pitchFamily="2" charset="-78"/>
              </a:rPr>
              <a:t>ایده محوری مشخص:</a:t>
            </a:r>
          </a:p>
          <a:p>
            <a:pPr algn="r"/>
            <a:r>
              <a:rPr lang="fa-IR" sz="1800" kern="0" dirty="0">
                <a:cs typeface="B Zar" panose="00000400000000000000" pitchFamily="2" charset="-78"/>
              </a:rPr>
              <a:t>توضیح ایده محوری (حداکثر 10 خط):</a:t>
            </a:r>
          </a:p>
          <a:p>
            <a:pPr algn="r"/>
            <a:endParaRPr lang="fa-IR" kern="0" dirty="0">
              <a:cs typeface="B Zar" panose="00000400000000000000" pitchFamily="2" charset="-78"/>
            </a:endParaRPr>
          </a:p>
          <a:p>
            <a:pPr algn="r"/>
            <a:endParaRPr lang="fa-IR" sz="1800" kern="0" dirty="0">
              <a:cs typeface="B Zar" panose="00000400000000000000" pitchFamily="2" charset="-78"/>
            </a:endParaRPr>
          </a:p>
          <a:p>
            <a:pPr algn="r"/>
            <a:endParaRPr lang="fa-IR" kern="0" dirty="0">
              <a:cs typeface="B Zar" panose="00000400000000000000" pitchFamily="2" charset="-78"/>
            </a:endParaRPr>
          </a:p>
          <a:p>
            <a:pPr algn="r"/>
            <a:endParaRPr lang="fa-IR" sz="1800" kern="0" dirty="0">
              <a:cs typeface="B Zar" panose="00000400000000000000" pitchFamily="2" charset="-78"/>
            </a:endParaRPr>
          </a:p>
          <a:p>
            <a:pPr algn="r"/>
            <a:endParaRPr lang="fa-IR" kern="0" dirty="0">
              <a:cs typeface="B Zar" panose="00000400000000000000" pitchFamily="2" charset="-78"/>
            </a:endParaRPr>
          </a:p>
          <a:p>
            <a:pPr algn="r"/>
            <a:endParaRPr lang="fa-IR" sz="1800" kern="0" dirty="0">
              <a:cs typeface="B Zar" panose="00000400000000000000" pitchFamily="2" charset="-78"/>
            </a:endParaRPr>
          </a:p>
          <a:p>
            <a:pPr algn="r"/>
            <a:endParaRPr lang="fa-IR" kern="0" dirty="0">
              <a:cs typeface="B Zar" panose="00000400000000000000" pitchFamily="2" charset="-78"/>
            </a:endParaRPr>
          </a:p>
          <a:p>
            <a:pPr algn="r"/>
            <a:endParaRPr lang="fa-IR" sz="1800" kern="0" dirty="0">
              <a:cs typeface="B Zar" panose="00000400000000000000" pitchFamily="2" charset="-78"/>
            </a:endParaRPr>
          </a:p>
          <a:p>
            <a:pPr algn="r"/>
            <a:endParaRPr lang="fa-IR" kern="0" dirty="0">
              <a:cs typeface="B Zar" panose="00000400000000000000" pitchFamily="2" charset="-78"/>
            </a:endParaRPr>
          </a:p>
          <a:p>
            <a:pPr algn="r"/>
            <a:endParaRPr lang="fa-IR" sz="1800" kern="0" dirty="0">
              <a:cs typeface="B Zar" panose="00000400000000000000" pitchFamily="2" charset="-78"/>
            </a:endParaRPr>
          </a:p>
          <a:p>
            <a:pPr algn="r"/>
            <a:endParaRPr lang="fa-IR" kern="0" dirty="0">
              <a:cs typeface="B Zar" panose="00000400000000000000" pitchFamily="2" charset="-78"/>
            </a:endParaRPr>
          </a:p>
          <a:p>
            <a:pPr algn="r"/>
            <a:endParaRPr lang="en-US" sz="1800" kern="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674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</TotalTime>
  <Words>960</Words>
  <Application>Microsoft Office PowerPoint</Application>
  <PresentationFormat>Widescreen</PresentationFormat>
  <Paragraphs>271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4" baseType="lpstr">
      <vt:lpstr>2  Nazanin</vt:lpstr>
      <vt:lpstr>Arial</vt:lpstr>
      <vt:lpstr>B Koodak</vt:lpstr>
      <vt:lpstr>B Nazanin</vt:lpstr>
      <vt:lpstr>B Zar</vt:lpstr>
      <vt:lpstr>Calibri</vt:lpstr>
      <vt:lpstr>Calibri Light</vt:lpstr>
      <vt:lpstr>Corbel</vt:lpstr>
      <vt:lpstr>Majalla UI</vt:lpstr>
      <vt:lpstr>Times New Roman</vt:lpstr>
      <vt:lpstr>Wingdings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data</cp:lastModifiedBy>
  <cp:revision>25</cp:revision>
  <dcterms:created xsi:type="dcterms:W3CDTF">2018-01-23T06:30:33Z</dcterms:created>
  <dcterms:modified xsi:type="dcterms:W3CDTF">2024-07-05T17:00:23Z</dcterms:modified>
</cp:coreProperties>
</file>